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86" r:id="rId4"/>
    <p:sldId id="288" r:id="rId5"/>
    <p:sldId id="292" r:id="rId6"/>
    <p:sldId id="294" r:id="rId7"/>
    <p:sldId id="259" r:id="rId8"/>
    <p:sldId id="284" r:id="rId9"/>
    <p:sldId id="267" r:id="rId10"/>
    <p:sldId id="266" r:id="rId11"/>
    <p:sldId id="265" r:id="rId12"/>
    <p:sldId id="269" r:id="rId13"/>
    <p:sldId id="260" r:id="rId14"/>
    <p:sldId id="275" r:id="rId15"/>
    <p:sldId id="273" r:id="rId16"/>
    <p:sldId id="283" r:id="rId17"/>
    <p:sldId id="291" r:id="rId18"/>
    <p:sldId id="282" r:id="rId19"/>
    <p:sldId id="261" r:id="rId20"/>
    <p:sldId id="278" r:id="rId21"/>
    <p:sldId id="277" r:id="rId22"/>
    <p:sldId id="271" r:id="rId23"/>
    <p:sldId id="272" r:id="rId24"/>
    <p:sldId id="262" r:id="rId25"/>
    <p:sldId id="264" r:id="rId26"/>
    <p:sldId id="276" r:id="rId27"/>
    <p:sldId id="280" r:id="rId28"/>
    <p:sldId id="281" r:id="rId29"/>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80"/>
    <a:srgbClr val="0A1E2C"/>
    <a:srgbClr val="BF2121"/>
    <a:srgbClr val="DE5C5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733"/>
    <p:restoredTop sz="94586"/>
  </p:normalViewPr>
  <p:slideViewPr>
    <p:cSldViewPr snapToGrid="0">
      <p:cViewPr varScale="1">
        <p:scale>
          <a:sx n="81" d="100"/>
          <a:sy n="81" d="100"/>
        </p:scale>
        <p:origin x="200" y="64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C80D4A91-CBDE-4C5A-AE12-4DFC204F95AA}"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5BDF988-4BEB-43D0-A912-9849858289BB}" type="slidenum">
              <a:rPr lang="zh-CN" altLang="en-US"/>
              <a:pPr/>
              <a:t>‹#›</a:t>
            </a:fld>
            <a:endParaRPr lang="zh-CN" altLang="en-US"/>
          </a:p>
        </p:txBody>
      </p:sp>
    </p:spTree>
    <p:extLst>
      <p:ext uri="{BB962C8B-B14F-4D97-AF65-F5344CB8AC3E}">
        <p14:creationId xmlns:p14="http://schemas.microsoft.com/office/powerpoint/2010/main" val="8492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1AB8226-62F0-4C4F-8916-6E93D72BF8F4}"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87EE9E3-8626-4B2E-A741-7908688A2B66}" type="slidenum">
              <a:rPr lang="zh-CN" altLang="en-US"/>
              <a:pPr/>
              <a:t>‹#›</a:t>
            </a:fld>
            <a:endParaRPr lang="zh-CN" altLang="en-US"/>
          </a:p>
        </p:txBody>
      </p:sp>
    </p:spTree>
    <p:extLst>
      <p:ext uri="{BB962C8B-B14F-4D97-AF65-F5344CB8AC3E}">
        <p14:creationId xmlns:p14="http://schemas.microsoft.com/office/powerpoint/2010/main" val="270851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7287D364-1644-4570-A708-A500383DF9D8}"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D64C0E4-163C-4ECC-A9A8-1CDFAAFB67BD}" type="slidenum">
              <a:rPr lang="zh-CN" altLang="en-US"/>
              <a:pPr/>
              <a:t>‹#›</a:t>
            </a:fld>
            <a:endParaRPr lang="zh-CN" altLang="en-US"/>
          </a:p>
        </p:txBody>
      </p:sp>
    </p:spTree>
    <p:extLst>
      <p:ext uri="{BB962C8B-B14F-4D97-AF65-F5344CB8AC3E}">
        <p14:creationId xmlns:p14="http://schemas.microsoft.com/office/powerpoint/2010/main" val="2396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35A2F9F-044C-4D8A-BFEB-D53105C04F5E}"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756187F-0CBF-4002-929B-2A2E5AD3FBF0}" type="slidenum">
              <a:rPr lang="zh-CN" altLang="en-US"/>
              <a:pPr/>
              <a:t>‹#›</a:t>
            </a:fld>
            <a:endParaRPr lang="zh-CN" altLang="en-US"/>
          </a:p>
        </p:txBody>
      </p:sp>
    </p:spTree>
    <p:extLst>
      <p:ext uri="{BB962C8B-B14F-4D97-AF65-F5344CB8AC3E}">
        <p14:creationId xmlns:p14="http://schemas.microsoft.com/office/powerpoint/2010/main" val="85652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2790CB9-C7E4-4E27-959A-9F17E824ED7A}" type="datetimeFigureOut">
              <a:rPr lang="zh-CN" altLang="en-US"/>
              <a:pPr/>
              <a:t>2018/11/13</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EEC933B-3600-4BD3-8558-C6AE67E0B310}" type="slidenum">
              <a:rPr lang="zh-CN" altLang="en-US"/>
              <a:pPr/>
              <a:t>‹#›</a:t>
            </a:fld>
            <a:endParaRPr lang="zh-CN" altLang="en-US"/>
          </a:p>
        </p:txBody>
      </p:sp>
    </p:spTree>
    <p:extLst>
      <p:ext uri="{BB962C8B-B14F-4D97-AF65-F5344CB8AC3E}">
        <p14:creationId xmlns:p14="http://schemas.microsoft.com/office/powerpoint/2010/main" val="89469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7D9D49CC-5691-4DBD-B49B-584A0EA75F66}"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796AD172-344E-4ACA-9596-3E94182E3A61}" type="slidenum">
              <a:rPr lang="zh-CN" altLang="en-US"/>
              <a:pPr/>
              <a:t>‹#›</a:t>
            </a:fld>
            <a:endParaRPr lang="zh-CN" altLang="en-US"/>
          </a:p>
        </p:txBody>
      </p:sp>
    </p:spTree>
    <p:extLst>
      <p:ext uri="{BB962C8B-B14F-4D97-AF65-F5344CB8AC3E}">
        <p14:creationId xmlns:p14="http://schemas.microsoft.com/office/powerpoint/2010/main" val="4201968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1A4C28D5-E1C7-4613-85C9-C203E36FBF10}" type="datetimeFigureOut">
              <a:rPr lang="zh-CN" altLang="en-US"/>
              <a:pPr/>
              <a:t>2018/11/13</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4873FDB-F353-47E7-87E9-689AD9DE5CE8}" type="slidenum">
              <a:rPr lang="zh-CN" altLang="en-US"/>
              <a:pPr/>
              <a:t>‹#›</a:t>
            </a:fld>
            <a:endParaRPr lang="zh-CN" altLang="en-US"/>
          </a:p>
        </p:txBody>
      </p:sp>
    </p:spTree>
    <p:extLst>
      <p:ext uri="{BB962C8B-B14F-4D97-AF65-F5344CB8AC3E}">
        <p14:creationId xmlns:p14="http://schemas.microsoft.com/office/powerpoint/2010/main" val="79837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2B70B134-1573-4638-8AA5-734C32C0AB16}" type="datetimeFigureOut">
              <a:rPr lang="zh-CN" altLang="en-US"/>
              <a:pPr/>
              <a:t>2018/11/13</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9D8C0542-828F-4E1A-B800-7914E9A3353D}" type="slidenum">
              <a:rPr lang="zh-CN" altLang="en-US"/>
              <a:pPr/>
              <a:t>‹#›</a:t>
            </a:fld>
            <a:endParaRPr lang="zh-CN" altLang="en-US"/>
          </a:p>
        </p:txBody>
      </p:sp>
    </p:spTree>
    <p:extLst>
      <p:ext uri="{BB962C8B-B14F-4D97-AF65-F5344CB8AC3E}">
        <p14:creationId xmlns:p14="http://schemas.microsoft.com/office/powerpoint/2010/main" val="380746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819D2BF-DA7F-417F-A331-1B36B3A73DC2}" type="datetimeFigureOut">
              <a:rPr lang="zh-CN" altLang="en-US"/>
              <a:pPr/>
              <a:t>2018/11/13</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F172385D-C473-4351-9C2E-0C107AF0EBEF}" type="slidenum">
              <a:rPr lang="zh-CN" altLang="en-US"/>
              <a:pPr/>
              <a:t>‹#›</a:t>
            </a:fld>
            <a:endParaRPr lang="zh-CN" altLang="en-US"/>
          </a:p>
        </p:txBody>
      </p:sp>
    </p:spTree>
    <p:extLst>
      <p:ext uri="{BB962C8B-B14F-4D97-AF65-F5344CB8AC3E}">
        <p14:creationId xmlns:p14="http://schemas.microsoft.com/office/powerpoint/2010/main" val="165756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40A50B7-1299-4D58-9FA4-DC09713A1F19}"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152DD1D-0063-4072-B43B-B6C607F6F11E}" type="slidenum">
              <a:rPr lang="zh-CN" altLang="en-US"/>
              <a:pPr/>
              <a:t>‹#›</a:t>
            </a:fld>
            <a:endParaRPr lang="zh-CN" altLang="en-US"/>
          </a:p>
        </p:txBody>
      </p:sp>
    </p:spTree>
    <p:extLst>
      <p:ext uri="{BB962C8B-B14F-4D97-AF65-F5344CB8AC3E}">
        <p14:creationId xmlns:p14="http://schemas.microsoft.com/office/powerpoint/2010/main" val="340608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89950095-71EF-4334-8BEE-D1EEB82385E3}" type="datetimeFigureOut">
              <a:rPr lang="zh-CN" altLang="en-US"/>
              <a:pPr/>
              <a:t>2018/11/13</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FDCA7CF4-F0D5-49AD-8F04-638DCDF98DD4}" type="slidenum">
              <a:rPr lang="zh-CN" altLang="en-US"/>
              <a:pPr/>
              <a:t>‹#›</a:t>
            </a:fld>
            <a:endParaRPr lang="zh-CN" altLang="en-US"/>
          </a:p>
        </p:txBody>
      </p:sp>
    </p:spTree>
    <p:extLst>
      <p:ext uri="{BB962C8B-B14F-4D97-AF65-F5344CB8AC3E}">
        <p14:creationId xmlns:p14="http://schemas.microsoft.com/office/powerpoint/2010/main" val="193987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654D6229-0593-4CD0-8C99-6565DE96CDD0}" type="datetimeFigureOut">
              <a:rPr lang="zh-CN" altLang="en-US"/>
              <a:pPr/>
              <a:t>2018/11/13</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ACE009C7-C409-4D40-88F9-FA021C3B0A5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7D7D6D-BD4F-8049-8D95-0EC83A074AD5}"/>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4339" name="任意多边形 34"/>
          <p:cNvSpPr>
            <a:spLocks/>
          </p:cNvSpPr>
          <p:nvPr/>
        </p:nvSpPr>
        <p:spPr bwMode="auto">
          <a:xfrm>
            <a:off x="6165116" y="-11809"/>
            <a:ext cx="12069095"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alpha val="81000"/>
            </a:srgbClr>
          </a:solidFill>
          <a:ln>
            <a:noFill/>
          </a:ln>
          <a:extLst/>
        </p:spPr>
        <p:txBody>
          <a:bodyPr anchor="ctr"/>
          <a:lstStyle/>
          <a:p>
            <a:endParaRPr lang="zh-CN" altLang="en-US"/>
          </a:p>
        </p:txBody>
      </p:sp>
      <p:sp>
        <p:nvSpPr>
          <p:cNvPr id="14354" name="文本框 53"/>
          <p:cNvSpPr txBox="1">
            <a:spLocks noChangeArrowheads="1"/>
          </p:cNvSpPr>
          <p:nvPr/>
        </p:nvSpPr>
        <p:spPr bwMode="auto">
          <a:xfrm>
            <a:off x="9130506" y="1053407"/>
            <a:ext cx="3911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4000" b="1" dirty="0">
                <a:solidFill>
                  <a:srgbClr val="008080"/>
                </a:solidFill>
                <a:latin typeface="Arial" panose="020B0604020202020204" pitchFamily="34" charset="0"/>
                <a:ea typeface="微软雅黑" panose="020B0503020204020204" pitchFamily="34" charset="-122"/>
                <a:cs typeface="Arial" panose="020B0604020202020204" pitchFamily="34" charset="0"/>
              </a:rPr>
              <a:t>New York Property</a:t>
            </a:r>
          </a:p>
          <a:p>
            <a:pPr eaLnBrk="1" hangingPunct="1"/>
            <a:r>
              <a:rPr lang="en-CA" altLang="zh-CN" sz="4000" b="1" dirty="0">
                <a:solidFill>
                  <a:srgbClr val="008080"/>
                </a:solidFill>
                <a:latin typeface="Arial" panose="020B0604020202020204" pitchFamily="34" charset="0"/>
                <a:ea typeface="微软雅黑" panose="020B0503020204020204" pitchFamily="34" charset="-122"/>
                <a:cs typeface="Arial" panose="020B0604020202020204" pitchFamily="34" charset="0"/>
              </a:rPr>
              <a:t>Fraud Analytics</a:t>
            </a:r>
            <a:endParaRPr lang="zh-CN" altLang="en-US" sz="4000" b="1" dirty="0">
              <a:solidFill>
                <a:srgbClr val="008080"/>
              </a:solidFill>
              <a:latin typeface="Arial" panose="020B0604020202020204" pitchFamily="34" charset="0"/>
              <a:ea typeface="微软雅黑" panose="020B0503020204020204" pitchFamily="34" charset="-122"/>
              <a:cs typeface="Arial" panose="020B0604020202020204" pitchFamily="34" charset="0"/>
            </a:endParaRPr>
          </a:p>
        </p:txBody>
      </p:sp>
      <p:sp>
        <p:nvSpPr>
          <p:cNvPr id="14356" name="文本框 55"/>
          <p:cNvSpPr txBox="1">
            <a:spLocks noChangeArrowheads="1"/>
          </p:cNvSpPr>
          <p:nvPr/>
        </p:nvSpPr>
        <p:spPr bwMode="auto">
          <a:xfrm>
            <a:off x="9130506" y="4613275"/>
            <a:ext cx="20748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2400" dirty="0">
                <a:solidFill>
                  <a:srgbClr val="008080"/>
                </a:solidFill>
                <a:cs typeface="Calibri" panose="020F0502020204030204" pitchFamily="34" charset="0"/>
              </a:rPr>
              <a:t>Team 5</a:t>
            </a:r>
          </a:p>
          <a:p>
            <a:pPr eaLnBrk="1" hangingPunct="1"/>
            <a:r>
              <a:rPr lang="en-CA" altLang="zh-CN" sz="2400" dirty="0">
                <a:solidFill>
                  <a:srgbClr val="FFFFFF"/>
                </a:solidFill>
                <a:cs typeface="Calibri" panose="020F0502020204030204" pitchFamily="34" charset="0"/>
              </a:rPr>
              <a:t>Yao Lu</a:t>
            </a:r>
          </a:p>
          <a:p>
            <a:pPr eaLnBrk="1" hangingPunct="1"/>
            <a:r>
              <a:rPr lang="en-CA" altLang="zh-CN" sz="2400" dirty="0">
                <a:solidFill>
                  <a:srgbClr val="FFFFFF"/>
                </a:solidFill>
                <a:cs typeface="Calibri" panose="020F0502020204030204" pitchFamily="34" charset="0"/>
              </a:rPr>
              <a:t>Bei Zhang</a:t>
            </a:r>
          </a:p>
          <a:p>
            <a:pPr eaLnBrk="1" hangingPunct="1"/>
            <a:r>
              <a:rPr lang="en-CA" altLang="zh-CN" sz="2400" dirty="0">
                <a:solidFill>
                  <a:srgbClr val="FFFFFF"/>
                </a:solidFill>
                <a:cs typeface="Calibri" panose="020F0502020204030204" pitchFamily="34" charset="0"/>
              </a:rPr>
              <a:t>Roger </a:t>
            </a:r>
            <a:r>
              <a:rPr lang="en-CA" altLang="zh-CN" sz="2400" dirty="0" err="1">
                <a:solidFill>
                  <a:srgbClr val="FFFFFF"/>
                </a:solidFill>
                <a:cs typeface="Calibri" panose="020F0502020204030204" pitchFamily="34" charset="0"/>
              </a:rPr>
              <a:t>Geng</a:t>
            </a:r>
            <a:endParaRPr lang="zh-CN" altLang="en-US" sz="2400" dirty="0">
              <a:solidFill>
                <a:srgbClr val="FFFFFF"/>
              </a:solidFill>
              <a:cs typeface="Calibri" panose="020F0502020204030204" pitchFamily="34" charset="0"/>
            </a:endParaRPr>
          </a:p>
        </p:txBody>
      </p:sp>
      <p:sp>
        <p:nvSpPr>
          <p:cNvPr id="29" name="任意多边形 2">
            <a:extLst>
              <a:ext uri="{FF2B5EF4-FFF2-40B4-BE49-F238E27FC236}">
                <a16:creationId xmlns:a16="http://schemas.microsoft.com/office/drawing/2014/main" id="{ADD95DDA-FFDF-9A42-9E1C-2A47AB2A278F}"/>
              </a:ext>
            </a:extLst>
          </p:cNvPr>
          <p:cNvSpPr>
            <a:spLocks/>
          </p:cNvSpPr>
          <p:nvPr/>
        </p:nvSpPr>
        <p:spPr bwMode="auto">
          <a:xfrm>
            <a:off x="5718459" y="-88204"/>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14357" name="矩形 56"/>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08333E-6 3.33333E-6 L -0.4789 -0.00648 " pathEditMode="relative" rAng="0" ptsTypes="AA">
                                      <p:cBhvr>
                                        <p:cTn id="6" dur="1000" fill="hold"/>
                                        <p:tgtEl>
                                          <p:spTgt spid="29"/>
                                        </p:tgtEl>
                                        <p:attrNameLst>
                                          <p:attrName>ppt_x</p:attrName>
                                          <p:attrName>ppt_y</p:attrName>
                                        </p:attrNameLst>
                                      </p:cBhvr>
                                      <p:rCtr x="-23945" y="-324"/>
                                    </p:animMotion>
                                  </p:childTnLst>
                                </p:cTn>
                              </p:par>
                              <p:par>
                                <p:cTn id="7" presetID="0" presetClass="path" presetSubtype="0" accel="50000" decel="50000" fill="hold" grpId="0" nodeType="withEffect">
                                  <p:stCondLst>
                                    <p:cond delay="0"/>
                                  </p:stCondLst>
                                  <p:childTnLst>
                                    <p:animMotion origin="layout" path="M -1.04167E-6 2.59259E-6 L -0.48685 2.59259E-6 " pathEditMode="relative" rAng="0" ptsTypes="AA">
                                      <p:cBhvr>
                                        <p:cTn id="8" dur="1000" fill="hold"/>
                                        <p:tgtEl>
                                          <p:spTgt spid="14339"/>
                                        </p:tgtEl>
                                        <p:attrNameLst>
                                          <p:attrName>ppt_x</p:attrName>
                                          <p:attrName>ppt_y</p:attrName>
                                        </p:attrNameLst>
                                      </p:cBhvr>
                                      <p:rCtr x="-24349" y="0"/>
                                    </p:animMotion>
                                  </p:childTnLst>
                                </p:cTn>
                              </p:par>
                              <p:par>
                                <p:cTn id="9" presetID="1" presetClass="exit" presetSubtype="0" fill="hold" grpId="0" nodeType="withEffect">
                                  <p:stCondLst>
                                    <p:cond delay="0"/>
                                  </p:stCondLst>
                                  <p:childTnLst>
                                    <p:set>
                                      <p:cBhvr>
                                        <p:cTn id="10" dur="1" fill="hold">
                                          <p:stCondLst>
                                            <p:cond delay="0"/>
                                          </p:stCondLst>
                                        </p:cTn>
                                        <p:tgtEl>
                                          <p:spTgt spid="1435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3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54" grpId="0"/>
      <p:bldP spid="14356" grpId="0"/>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9"/>
          <p:cNvSpPr>
            <a:spLocks noChangeArrowheads="1"/>
          </p:cNvSpPr>
          <p:nvPr/>
        </p:nvSpPr>
        <p:spPr bwMode="auto">
          <a:xfrm>
            <a:off x="0" y="0"/>
            <a:ext cx="12192000" cy="6858000"/>
          </a:xfrm>
          <a:prstGeom prst="rect">
            <a:avLst/>
          </a:prstGeom>
          <a:solidFill>
            <a:schemeClr val="tx1">
              <a:alpha val="53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1508"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5" y="1925638"/>
            <a:ext cx="6029325"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AutoShape 1"/>
          <p:cNvSpPr>
            <a:spLocks/>
          </p:cNvSpPr>
          <p:nvPr/>
        </p:nvSpPr>
        <p:spPr bwMode="auto">
          <a:xfrm>
            <a:off x="-28575" y="1927225"/>
            <a:ext cx="6192838" cy="2720975"/>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21510" name="矩形 3"/>
          <p:cNvSpPr>
            <a:spLocks noChangeArrowheads="1"/>
          </p:cNvSpPr>
          <p:nvPr/>
        </p:nvSpPr>
        <p:spPr bwMode="auto">
          <a:xfrm>
            <a:off x="1273175" y="3003550"/>
            <a:ext cx="363696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1" name="TextBox 13"/>
          <p:cNvSpPr txBox="1">
            <a:spLocks noChangeArrowheads="1"/>
          </p:cNvSpPr>
          <p:nvPr/>
        </p:nvSpPr>
        <p:spPr bwMode="auto">
          <a:xfrm>
            <a:off x="1922463" y="2598738"/>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2" name="矩形 5"/>
          <p:cNvSpPr>
            <a:spLocks noChangeArrowheads="1"/>
          </p:cNvSpPr>
          <p:nvPr/>
        </p:nvSpPr>
        <p:spPr bwMode="auto">
          <a:xfrm>
            <a:off x="2009775" y="5367338"/>
            <a:ext cx="86201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3" name="TextBox 13"/>
          <p:cNvSpPr txBox="1">
            <a:spLocks noChangeArrowheads="1"/>
          </p:cNvSpPr>
          <p:nvPr/>
        </p:nvSpPr>
        <p:spPr bwMode="auto">
          <a:xfrm>
            <a:off x="5464175" y="4984750"/>
            <a:ext cx="1652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文化建设的重要性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1514" name="直接连接符 14"/>
          <p:cNvCxnSpPr>
            <a:cxnSpLocks noChangeShapeType="1"/>
          </p:cNvCxnSpPr>
          <p:nvPr/>
        </p:nvCxnSpPr>
        <p:spPr bwMode="auto">
          <a:xfrm>
            <a:off x="0" y="1927225"/>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21515" name="直接连接符 15"/>
          <p:cNvCxnSpPr>
            <a:cxnSpLocks noChangeShapeType="1"/>
          </p:cNvCxnSpPr>
          <p:nvPr/>
        </p:nvCxnSpPr>
        <p:spPr bwMode="auto">
          <a:xfrm>
            <a:off x="0" y="4648200"/>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671638"/>
            <a:ext cx="6102350"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7"/>
          <p:cNvSpPr>
            <a:spLocks noChangeArrowheads="1"/>
          </p:cNvSpPr>
          <p:nvPr/>
        </p:nvSpPr>
        <p:spPr bwMode="auto">
          <a:xfrm>
            <a:off x="6099175" y="1655763"/>
            <a:ext cx="6092825" cy="3838575"/>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id-ID" altLang="en-US">
              <a:solidFill>
                <a:srgbClr val="FFFFFF"/>
              </a:solidFill>
            </a:endParaRPr>
          </a:p>
        </p:txBody>
      </p:sp>
      <p:sp>
        <p:nvSpPr>
          <p:cNvPr id="22532" name="Oval 7"/>
          <p:cNvSpPr>
            <a:spLocks noChangeArrowheads="1"/>
          </p:cNvSpPr>
          <p:nvPr/>
        </p:nvSpPr>
        <p:spPr bwMode="auto">
          <a:xfrm>
            <a:off x="655478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3" name="Oval 11"/>
          <p:cNvSpPr>
            <a:spLocks noChangeArrowheads="1"/>
          </p:cNvSpPr>
          <p:nvPr/>
        </p:nvSpPr>
        <p:spPr bwMode="auto">
          <a:xfrm>
            <a:off x="655478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4" name="Oval 14"/>
          <p:cNvSpPr>
            <a:spLocks noChangeArrowheads="1"/>
          </p:cNvSpPr>
          <p:nvPr/>
        </p:nvSpPr>
        <p:spPr bwMode="auto">
          <a:xfrm>
            <a:off x="929163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5" name="Oval 17"/>
          <p:cNvSpPr>
            <a:spLocks noChangeArrowheads="1"/>
          </p:cNvSpPr>
          <p:nvPr/>
        </p:nvSpPr>
        <p:spPr bwMode="auto">
          <a:xfrm>
            <a:off x="929163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6" name="Freeform 91"/>
          <p:cNvSpPr>
            <a:spLocks/>
          </p:cNvSpPr>
          <p:nvPr/>
        </p:nvSpPr>
        <p:spPr bwMode="auto">
          <a:xfrm>
            <a:off x="9509125" y="4446588"/>
            <a:ext cx="149225" cy="295275"/>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7" name="Freeform 93"/>
          <p:cNvSpPr>
            <a:spLocks noEditPoints="1"/>
          </p:cNvSpPr>
          <p:nvPr/>
        </p:nvSpPr>
        <p:spPr bwMode="auto">
          <a:xfrm>
            <a:off x="6748463" y="3262313"/>
            <a:ext cx="220662" cy="29527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8" name="Freeform 94"/>
          <p:cNvSpPr>
            <a:spLocks noEditPoints="1"/>
          </p:cNvSpPr>
          <p:nvPr/>
        </p:nvSpPr>
        <p:spPr bwMode="auto">
          <a:xfrm>
            <a:off x="6710363" y="4438650"/>
            <a:ext cx="295275" cy="274638"/>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9" name="Freeform 112"/>
          <p:cNvSpPr>
            <a:spLocks noEditPoints="1"/>
          </p:cNvSpPr>
          <p:nvPr/>
        </p:nvSpPr>
        <p:spPr bwMode="auto">
          <a:xfrm>
            <a:off x="9439275" y="3292475"/>
            <a:ext cx="293688" cy="2952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0" name="矩形 11"/>
          <p:cNvSpPr>
            <a:spLocks noChangeArrowheads="1"/>
          </p:cNvSpPr>
          <p:nvPr/>
        </p:nvSpPr>
        <p:spPr bwMode="auto">
          <a:xfrm>
            <a:off x="6554788" y="2295525"/>
            <a:ext cx="4918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541" name="TextBox 13"/>
          <p:cNvSpPr txBox="1">
            <a:spLocks noChangeArrowheads="1"/>
          </p:cNvSpPr>
          <p:nvPr/>
        </p:nvSpPr>
        <p:spPr bwMode="auto">
          <a:xfrm>
            <a:off x="7324725" y="3176588"/>
            <a:ext cx="150971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2" name="TextBox 13"/>
          <p:cNvSpPr txBox="1">
            <a:spLocks noChangeArrowheads="1"/>
          </p:cNvSpPr>
          <p:nvPr/>
        </p:nvSpPr>
        <p:spPr bwMode="auto">
          <a:xfrm>
            <a:off x="10026650" y="3176588"/>
            <a:ext cx="1508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3" name="TextBox 13"/>
          <p:cNvSpPr txBox="1">
            <a:spLocks noChangeArrowheads="1"/>
          </p:cNvSpPr>
          <p:nvPr/>
        </p:nvSpPr>
        <p:spPr bwMode="auto">
          <a:xfrm>
            <a:off x="7324725" y="4359275"/>
            <a:ext cx="15097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4" name="TextBox 13"/>
          <p:cNvSpPr txBox="1">
            <a:spLocks noChangeArrowheads="1"/>
          </p:cNvSpPr>
          <p:nvPr/>
        </p:nvSpPr>
        <p:spPr bwMode="auto">
          <a:xfrm>
            <a:off x="10026650" y="4359275"/>
            <a:ext cx="15081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2"/>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6" name="矩形 23"/>
          <p:cNvSpPr>
            <a:spLocks noChangeArrowheads="1"/>
          </p:cNvSpPr>
          <p:nvPr/>
        </p:nvSpPr>
        <p:spPr bwMode="auto">
          <a:xfrm>
            <a:off x="-33338" y="3455988"/>
            <a:ext cx="12244388" cy="3402012"/>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7" name="Rectangle 6"/>
          <p:cNvSpPr>
            <a:spLocks noChangeArrowheads="1"/>
          </p:cNvSpPr>
          <p:nvPr/>
        </p:nvSpPr>
        <p:spPr bwMode="auto">
          <a:xfrm>
            <a:off x="512763" y="1954213"/>
            <a:ext cx="912812"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01</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8" name="Rectangle 9"/>
          <p:cNvSpPr>
            <a:spLocks noChangeArrowheads="1"/>
          </p:cNvSpPr>
          <p:nvPr/>
        </p:nvSpPr>
        <p:spPr bwMode="auto">
          <a:xfrm>
            <a:off x="4183063" y="1954213"/>
            <a:ext cx="911225"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02</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9" name="Rectangle 12"/>
          <p:cNvSpPr>
            <a:spLocks noChangeArrowheads="1"/>
          </p:cNvSpPr>
          <p:nvPr/>
        </p:nvSpPr>
        <p:spPr bwMode="auto">
          <a:xfrm>
            <a:off x="7832725" y="1954213"/>
            <a:ext cx="912813"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03</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0" name="Rectangle 15"/>
          <p:cNvSpPr>
            <a:spLocks noChangeArrowheads="1"/>
          </p:cNvSpPr>
          <p:nvPr/>
        </p:nvSpPr>
        <p:spPr bwMode="auto">
          <a:xfrm>
            <a:off x="52546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1" name="Rectangle 18"/>
          <p:cNvSpPr>
            <a:spLocks noChangeArrowheads="1"/>
          </p:cNvSpPr>
          <p:nvPr/>
        </p:nvSpPr>
        <p:spPr bwMode="auto">
          <a:xfrm>
            <a:off x="417671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2" name="Rectangle 21"/>
          <p:cNvSpPr>
            <a:spLocks noChangeArrowheads="1"/>
          </p:cNvSpPr>
          <p:nvPr/>
        </p:nvSpPr>
        <p:spPr bwMode="auto">
          <a:xfrm>
            <a:off x="7826375" y="3663950"/>
            <a:ext cx="912813"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3" name="TextBox 13"/>
          <p:cNvSpPr txBox="1">
            <a:spLocks noChangeArrowheads="1"/>
          </p:cNvSpPr>
          <p:nvPr/>
        </p:nvSpPr>
        <p:spPr bwMode="auto">
          <a:xfrm>
            <a:off x="1609725"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4" name="TextBox 13"/>
          <p:cNvSpPr txBox="1">
            <a:spLocks noChangeArrowheads="1"/>
          </p:cNvSpPr>
          <p:nvPr/>
        </p:nvSpPr>
        <p:spPr bwMode="auto">
          <a:xfrm>
            <a:off x="1609725"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5" name="TextBox 13"/>
          <p:cNvSpPr txBox="1">
            <a:spLocks noChangeArrowheads="1"/>
          </p:cNvSpPr>
          <p:nvPr/>
        </p:nvSpPr>
        <p:spPr bwMode="auto">
          <a:xfrm>
            <a:off x="5314950"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6" name="TextBox 13"/>
          <p:cNvSpPr txBox="1">
            <a:spLocks noChangeArrowheads="1"/>
          </p:cNvSpPr>
          <p:nvPr/>
        </p:nvSpPr>
        <p:spPr bwMode="auto">
          <a:xfrm>
            <a:off x="5314950"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7" name="TextBox 13"/>
          <p:cNvSpPr txBox="1">
            <a:spLocks noChangeArrowheads="1"/>
          </p:cNvSpPr>
          <p:nvPr/>
        </p:nvSpPr>
        <p:spPr bwMode="auto">
          <a:xfrm>
            <a:off x="8948738"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8" name="TextBox 13"/>
          <p:cNvSpPr txBox="1">
            <a:spLocks noChangeArrowheads="1"/>
          </p:cNvSpPr>
          <p:nvPr/>
        </p:nvSpPr>
        <p:spPr bwMode="auto">
          <a:xfrm>
            <a:off x="8948738"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9" name="TextBox 13"/>
          <p:cNvSpPr txBox="1">
            <a:spLocks noChangeArrowheads="1"/>
          </p:cNvSpPr>
          <p:nvPr/>
        </p:nvSpPr>
        <p:spPr bwMode="auto">
          <a:xfrm>
            <a:off x="1609725" y="3732213"/>
            <a:ext cx="1957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文化建设的必要性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0" name="TextBox 13"/>
          <p:cNvSpPr txBox="1">
            <a:spLocks noChangeArrowheads="1"/>
          </p:cNvSpPr>
          <p:nvPr/>
        </p:nvSpPr>
        <p:spPr bwMode="auto">
          <a:xfrm>
            <a:off x="1609725"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1" name="TextBox 13"/>
          <p:cNvSpPr txBox="1">
            <a:spLocks noChangeArrowheads="1"/>
          </p:cNvSpPr>
          <p:nvPr/>
        </p:nvSpPr>
        <p:spPr bwMode="auto">
          <a:xfrm>
            <a:off x="5314950" y="3732213"/>
            <a:ext cx="1495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2" name="TextBox 13"/>
          <p:cNvSpPr txBox="1">
            <a:spLocks noChangeArrowheads="1"/>
          </p:cNvSpPr>
          <p:nvPr/>
        </p:nvSpPr>
        <p:spPr bwMode="auto">
          <a:xfrm>
            <a:off x="5314950"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3" name="TextBox 13"/>
          <p:cNvSpPr txBox="1">
            <a:spLocks noChangeArrowheads="1"/>
          </p:cNvSpPr>
          <p:nvPr/>
        </p:nvSpPr>
        <p:spPr bwMode="auto">
          <a:xfrm>
            <a:off x="8948738" y="3732213"/>
            <a:ext cx="20097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文化建设的可行性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4" name="TextBox 13"/>
          <p:cNvSpPr txBox="1">
            <a:spLocks noChangeArrowheads="1"/>
          </p:cNvSpPr>
          <p:nvPr/>
        </p:nvSpPr>
        <p:spPr bwMode="auto">
          <a:xfrm>
            <a:off x="8948738"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5" name="矩形 19"/>
          <p:cNvSpPr>
            <a:spLocks noChangeArrowheads="1"/>
          </p:cNvSpPr>
          <p:nvPr/>
        </p:nvSpPr>
        <p:spPr bwMode="auto">
          <a:xfrm>
            <a:off x="1222375" y="5070475"/>
            <a:ext cx="94964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0"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1"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2"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02</a:t>
            </a:r>
            <a:endParaRPr lang="zh-CN" altLang="en-US" sz="11500" b="1">
              <a:solidFill>
                <a:schemeClr val="bg1"/>
              </a:solidFill>
              <a:latin typeface="Arial" panose="020B0604020202020204" pitchFamily="34" charset="0"/>
              <a:cs typeface="Arial" panose="020B0604020202020204" pitchFamily="34" charset="0"/>
            </a:endParaRPr>
          </a:p>
        </p:txBody>
      </p:sp>
      <p:sp>
        <p:nvSpPr>
          <p:cNvPr id="24583"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企业文化核心</a:t>
            </a:r>
          </a:p>
        </p:txBody>
      </p:sp>
      <p:sp>
        <p:nvSpPr>
          <p:cNvPr id="24584"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5" name="文本框 11"/>
          <p:cNvSpPr txBox="1">
            <a:spLocks noChangeArrowheads="1"/>
          </p:cNvSpPr>
          <p:nvPr/>
        </p:nvSpPr>
        <p:spPr bwMode="auto">
          <a:xfrm>
            <a:off x="4246563" y="5389563"/>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CORE ENTERPRISE CULTURE</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l="50366"/>
          <a:stretch>
            <a:fillRect/>
          </a:stretch>
        </p:blipFill>
        <p:spPr bwMode="auto">
          <a:xfrm>
            <a:off x="6115050" y="0"/>
            <a:ext cx="607695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2"/>
          <p:cNvSpPr>
            <a:spLocks noChangeArrowheads="1"/>
          </p:cNvSpPr>
          <p:nvPr/>
        </p:nvSpPr>
        <p:spPr bwMode="auto">
          <a:xfrm>
            <a:off x="6115050" y="39688"/>
            <a:ext cx="6096000" cy="6858000"/>
          </a:xfrm>
          <a:prstGeom prst="rect">
            <a:avLst/>
          </a:prstGeom>
          <a:solidFill>
            <a:schemeClr val="bg1">
              <a:alpha val="3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628" name="矩形 3"/>
          <p:cNvSpPr>
            <a:spLocks noChangeArrowheads="1"/>
          </p:cNvSpPr>
          <p:nvPr/>
        </p:nvSpPr>
        <p:spPr bwMode="auto">
          <a:xfrm>
            <a:off x="1162050" y="3144838"/>
            <a:ext cx="3814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26629"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951038"/>
            <a:ext cx="525463" cy="700087"/>
          </a:xfrm>
          <a:prstGeom prst="rect">
            <a:avLst/>
          </a:prstGeom>
          <a:solidFill>
            <a:schemeClr val="bg1"/>
          </a:solidFill>
          <a:ln>
            <a:noFill/>
          </a:ln>
          <a:extLst/>
        </p:spPr>
      </p:pic>
      <p:pic>
        <p:nvPicPr>
          <p:cNvPr id="2663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51038"/>
            <a:ext cx="6953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1951038"/>
            <a:ext cx="6889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30"/>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652" name="Oval 9"/>
          <p:cNvSpPr>
            <a:spLocks noChangeArrowheads="1"/>
          </p:cNvSpPr>
          <p:nvPr/>
        </p:nvSpPr>
        <p:spPr bwMode="auto">
          <a:xfrm>
            <a:off x="1976438"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3" name="Oval 22"/>
          <p:cNvSpPr>
            <a:spLocks noChangeArrowheads="1"/>
          </p:cNvSpPr>
          <p:nvPr/>
        </p:nvSpPr>
        <p:spPr bwMode="auto">
          <a:xfrm>
            <a:off x="4413250"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4" name="Oval 34"/>
          <p:cNvSpPr>
            <a:spLocks noChangeArrowheads="1"/>
          </p:cNvSpPr>
          <p:nvPr/>
        </p:nvSpPr>
        <p:spPr bwMode="auto">
          <a:xfrm>
            <a:off x="6829425"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5" name="Oval 38"/>
          <p:cNvSpPr>
            <a:spLocks noChangeArrowheads="1"/>
          </p:cNvSpPr>
          <p:nvPr/>
        </p:nvSpPr>
        <p:spPr bwMode="auto">
          <a:xfrm>
            <a:off x="9266238"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6" name="Oval 42"/>
          <p:cNvSpPr>
            <a:spLocks noChangeArrowheads="1"/>
          </p:cNvSpPr>
          <p:nvPr/>
        </p:nvSpPr>
        <p:spPr bwMode="auto">
          <a:xfrm>
            <a:off x="3194050"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27657" name="Oval 46"/>
          <p:cNvSpPr>
            <a:spLocks noChangeArrowheads="1"/>
          </p:cNvSpPr>
          <p:nvPr/>
        </p:nvSpPr>
        <p:spPr bwMode="auto">
          <a:xfrm>
            <a:off x="5610225" y="4013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8" name="Oval 50"/>
          <p:cNvSpPr>
            <a:spLocks noChangeArrowheads="1"/>
          </p:cNvSpPr>
          <p:nvPr/>
        </p:nvSpPr>
        <p:spPr bwMode="auto">
          <a:xfrm>
            <a:off x="8048625"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9" name="Freeform 10"/>
          <p:cNvSpPr>
            <a:spLocks noEditPoints="1"/>
          </p:cNvSpPr>
          <p:nvPr/>
        </p:nvSpPr>
        <p:spPr bwMode="auto">
          <a:xfrm>
            <a:off x="5840413" y="4248150"/>
            <a:ext cx="352425" cy="309563"/>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0" name="Freeform 91"/>
          <p:cNvSpPr>
            <a:spLocks/>
          </p:cNvSpPr>
          <p:nvPr/>
        </p:nvSpPr>
        <p:spPr bwMode="auto">
          <a:xfrm>
            <a:off x="7145338" y="2217738"/>
            <a:ext cx="171450" cy="341312"/>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1" name="Freeform 93"/>
          <p:cNvSpPr>
            <a:spLocks noEditPoints="1"/>
          </p:cNvSpPr>
          <p:nvPr/>
        </p:nvSpPr>
        <p:spPr bwMode="auto">
          <a:xfrm>
            <a:off x="2254250" y="2214563"/>
            <a:ext cx="255588" cy="344487"/>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2" name="Freeform 94"/>
          <p:cNvSpPr>
            <a:spLocks noEditPoints="1"/>
          </p:cNvSpPr>
          <p:nvPr/>
        </p:nvSpPr>
        <p:spPr bwMode="auto">
          <a:xfrm>
            <a:off x="4652963" y="2214563"/>
            <a:ext cx="341312" cy="319087"/>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3" name="Freeform 112"/>
          <p:cNvSpPr>
            <a:spLocks noEditPoints="1"/>
          </p:cNvSpPr>
          <p:nvPr/>
        </p:nvSpPr>
        <p:spPr bwMode="auto">
          <a:xfrm>
            <a:off x="9502775" y="2203450"/>
            <a:ext cx="341313" cy="342900"/>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4" name="Freeform 113"/>
          <p:cNvSpPr>
            <a:spLocks noEditPoints="1"/>
          </p:cNvSpPr>
          <p:nvPr/>
        </p:nvSpPr>
        <p:spPr bwMode="auto">
          <a:xfrm>
            <a:off x="3475038" y="4248150"/>
            <a:ext cx="228600" cy="344488"/>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5" name="Freeform 354"/>
          <p:cNvSpPr>
            <a:spLocks noEditPoints="1"/>
          </p:cNvSpPr>
          <p:nvPr/>
        </p:nvSpPr>
        <p:spPr bwMode="auto">
          <a:xfrm>
            <a:off x="8291513" y="424815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6" name="TextBox 13"/>
          <p:cNvSpPr txBox="1">
            <a:spLocks noChangeArrowheads="1"/>
          </p:cNvSpPr>
          <p:nvPr/>
        </p:nvSpPr>
        <p:spPr bwMode="auto">
          <a:xfrm>
            <a:off x="1631950"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7" name="TextBox 13"/>
          <p:cNvSpPr txBox="1">
            <a:spLocks noChangeArrowheads="1"/>
          </p:cNvSpPr>
          <p:nvPr/>
        </p:nvSpPr>
        <p:spPr bwMode="auto">
          <a:xfrm>
            <a:off x="1635125"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68" name="TextBox 13"/>
          <p:cNvSpPr txBox="1">
            <a:spLocks noChangeArrowheads="1"/>
          </p:cNvSpPr>
          <p:nvPr/>
        </p:nvSpPr>
        <p:spPr bwMode="auto">
          <a:xfrm>
            <a:off x="4038600" y="29702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9" name="TextBox 13"/>
          <p:cNvSpPr txBox="1">
            <a:spLocks noChangeArrowheads="1"/>
          </p:cNvSpPr>
          <p:nvPr/>
        </p:nvSpPr>
        <p:spPr bwMode="auto">
          <a:xfrm>
            <a:off x="4041775" y="3244850"/>
            <a:ext cx="15605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0" name="TextBox 13"/>
          <p:cNvSpPr txBox="1">
            <a:spLocks noChangeArrowheads="1"/>
          </p:cNvSpPr>
          <p:nvPr/>
        </p:nvSpPr>
        <p:spPr bwMode="auto">
          <a:xfrm>
            <a:off x="6450013"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1" name="TextBox 13"/>
          <p:cNvSpPr txBox="1">
            <a:spLocks noChangeArrowheads="1"/>
          </p:cNvSpPr>
          <p:nvPr/>
        </p:nvSpPr>
        <p:spPr bwMode="auto">
          <a:xfrm>
            <a:off x="6453188"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2" name="TextBox 13"/>
          <p:cNvSpPr txBox="1">
            <a:spLocks noChangeArrowheads="1"/>
          </p:cNvSpPr>
          <p:nvPr/>
        </p:nvSpPr>
        <p:spPr bwMode="auto">
          <a:xfrm>
            <a:off x="8891588" y="29702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3" name="TextBox 13"/>
          <p:cNvSpPr txBox="1">
            <a:spLocks noChangeArrowheads="1"/>
          </p:cNvSpPr>
          <p:nvPr/>
        </p:nvSpPr>
        <p:spPr bwMode="auto">
          <a:xfrm>
            <a:off x="8896350"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4" name="TextBox 13"/>
          <p:cNvSpPr txBox="1">
            <a:spLocks noChangeArrowheads="1"/>
          </p:cNvSpPr>
          <p:nvPr/>
        </p:nvSpPr>
        <p:spPr bwMode="auto">
          <a:xfrm>
            <a:off x="284956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5" name="TextBox 13"/>
          <p:cNvSpPr txBox="1">
            <a:spLocks noChangeArrowheads="1"/>
          </p:cNvSpPr>
          <p:nvPr/>
        </p:nvSpPr>
        <p:spPr bwMode="auto">
          <a:xfrm>
            <a:off x="285432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6" name="TextBox 13"/>
          <p:cNvSpPr txBox="1">
            <a:spLocks noChangeArrowheads="1"/>
          </p:cNvSpPr>
          <p:nvPr/>
        </p:nvSpPr>
        <p:spPr bwMode="auto">
          <a:xfrm>
            <a:off x="5334000" y="49514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7" name="TextBox 13"/>
          <p:cNvSpPr txBox="1">
            <a:spLocks noChangeArrowheads="1"/>
          </p:cNvSpPr>
          <p:nvPr/>
        </p:nvSpPr>
        <p:spPr bwMode="auto">
          <a:xfrm>
            <a:off x="5338763"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8" name="TextBox 13"/>
          <p:cNvSpPr txBox="1">
            <a:spLocks noChangeArrowheads="1"/>
          </p:cNvSpPr>
          <p:nvPr/>
        </p:nvSpPr>
        <p:spPr bwMode="auto">
          <a:xfrm>
            <a:off x="782161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9" name="TextBox 13"/>
          <p:cNvSpPr txBox="1">
            <a:spLocks noChangeArrowheads="1"/>
          </p:cNvSpPr>
          <p:nvPr/>
        </p:nvSpPr>
        <p:spPr bwMode="auto">
          <a:xfrm>
            <a:off x="782637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2"/>
          <p:cNvSpPr>
            <a:spLocks noChangeArrowheads="1"/>
          </p:cNvSpPr>
          <p:nvPr/>
        </p:nvSpPr>
        <p:spPr bwMode="auto">
          <a:xfrm>
            <a:off x="4187825" y="1509713"/>
            <a:ext cx="7431088" cy="38369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5" name="Rectangle 42"/>
          <p:cNvSpPr>
            <a:spLocks noChangeArrowheads="1"/>
          </p:cNvSpPr>
          <p:nvPr/>
        </p:nvSpPr>
        <p:spPr bwMode="auto">
          <a:xfrm>
            <a:off x="444500" y="5465763"/>
            <a:ext cx="11174413" cy="230187"/>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6" name="Rectangle 44"/>
          <p:cNvSpPr>
            <a:spLocks noChangeArrowheads="1"/>
          </p:cNvSpPr>
          <p:nvPr/>
        </p:nvSpPr>
        <p:spPr bwMode="auto">
          <a:xfrm>
            <a:off x="444500" y="5465763"/>
            <a:ext cx="331788" cy="230187"/>
          </a:xfrm>
          <a:prstGeom prst="rect">
            <a:avLst/>
          </a:prstGeom>
          <a:solidFill>
            <a:srgbClr val="BAA6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7" name="TextBox 2047"/>
          <p:cNvSpPr txBox="1">
            <a:spLocks noChangeArrowheads="1"/>
          </p:cNvSpPr>
          <p:nvPr/>
        </p:nvSpPr>
        <p:spPr bwMode="auto">
          <a:xfrm>
            <a:off x="4384675" y="2009775"/>
            <a:ext cx="37941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sp>
        <p:nvSpPr>
          <p:cNvPr id="28678" name="TextBox 47"/>
          <p:cNvSpPr txBox="1">
            <a:spLocks noChangeArrowheads="1"/>
          </p:cNvSpPr>
          <p:nvPr/>
        </p:nvSpPr>
        <p:spPr bwMode="auto">
          <a:xfrm>
            <a:off x="10861675" y="3622675"/>
            <a:ext cx="3810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pic>
        <p:nvPicPr>
          <p:cNvPr id="28679" name="Picture 3" descr="PIC4.jpg"/>
          <p:cNvPicPr>
            <a:picLocks noChangeAspect="1" noChangeArrowheads="1"/>
          </p:cNvPicPr>
          <p:nvPr/>
        </p:nvPicPr>
        <p:blipFill>
          <a:blip r:embed="rId2">
            <a:extLst>
              <a:ext uri="{28A0092B-C50C-407E-A947-70E740481C1C}">
                <a14:useLocalDpi xmlns:a14="http://schemas.microsoft.com/office/drawing/2010/main" val="0"/>
              </a:ext>
            </a:extLst>
          </a:blip>
          <a:srcRect l="42937" t="2882" r="12627" b="16098"/>
          <a:stretch>
            <a:fillRect/>
          </a:stretch>
        </p:blipFill>
        <p:spPr bwMode="auto">
          <a:xfrm>
            <a:off x="444500" y="1509713"/>
            <a:ext cx="3743325"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矩形 7"/>
          <p:cNvSpPr>
            <a:spLocks noChangeArrowheads="1"/>
          </p:cNvSpPr>
          <p:nvPr/>
        </p:nvSpPr>
        <p:spPr bwMode="auto">
          <a:xfrm>
            <a:off x="4764088" y="2228850"/>
            <a:ext cx="6097587" cy="1885950"/>
          </a:xfrm>
          <a:prstGeom prst="rect">
            <a:avLst/>
          </a:prstGeom>
          <a:solidFill>
            <a:srgbClr val="2B2B2B"/>
          </a:solidFill>
          <a:ln w="3175" cmpd="sng">
            <a:solidFill>
              <a:srgbClr val="FFFFFF"/>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1" name="矩形 8"/>
          <p:cNvSpPr>
            <a:spLocks noChangeArrowheads="1"/>
          </p:cNvSpPr>
          <p:nvPr/>
        </p:nvSpPr>
        <p:spPr bwMode="auto">
          <a:xfrm>
            <a:off x="5456238" y="2847975"/>
            <a:ext cx="47132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8682" name="矩形 9"/>
          <p:cNvSpPr>
            <a:spLocks noChangeArrowheads="1"/>
          </p:cNvSpPr>
          <p:nvPr/>
        </p:nvSpPr>
        <p:spPr bwMode="auto">
          <a:xfrm>
            <a:off x="4764088" y="4278313"/>
            <a:ext cx="60975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8683" name="图片 20"/>
          <p:cNvPicPr>
            <a:picLocks noChangeAspect="1" noChangeArrowheads="1"/>
          </p:cNvPicPr>
          <p:nvPr/>
        </p:nvPicPr>
        <p:blipFill>
          <a:blip r:embed="rId3">
            <a:extLst>
              <a:ext uri="{28A0092B-C50C-407E-A947-70E740481C1C}">
                <a14:useLocalDpi xmlns:a14="http://schemas.microsoft.com/office/drawing/2010/main" val="0"/>
              </a:ext>
            </a:extLst>
          </a:blip>
          <a:srcRect l="10336" t="3136" r="253" b="1424"/>
          <a:stretch>
            <a:fillRect/>
          </a:stretch>
        </p:blipFill>
        <p:spPr bwMode="auto">
          <a:xfrm>
            <a:off x="401638" y="1509713"/>
            <a:ext cx="3789362"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4" name="组合 21"/>
          <p:cNvGrpSpPr>
            <a:grpSpLocks/>
          </p:cNvGrpSpPr>
          <p:nvPr/>
        </p:nvGrpSpPr>
        <p:grpSpPr bwMode="auto">
          <a:xfrm flipV="1">
            <a:off x="2598738" y="728663"/>
            <a:ext cx="9583737" cy="66675"/>
            <a:chOff x="0" y="0"/>
            <a:chExt cx="17795517" cy="198783"/>
          </a:xfrm>
        </p:grpSpPr>
        <p:sp>
          <p:nvSpPr>
            <p:cNvPr id="28685" name="矩形 22"/>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86" name="组合 23"/>
            <p:cNvGrpSpPr>
              <a:grpSpLocks/>
            </p:cNvGrpSpPr>
            <p:nvPr/>
          </p:nvGrpSpPr>
          <p:grpSpPr bwMode="auto">
            <a:xfrm>
              <a:off x="3141995" y="0"/>
              <a:ext cx="14653522" cy="198783"/>
              <a:chOff x="0" y="0"/>
              <a:chExt cx="14653522" cy="198783"/>
            </a:xfrm>
          </p:grpSpPr>
          <p:sp>
            <p:nvSpPr>
              <p:cNvPr id="28687" name="矩形 24"/>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8" name="矩形 25"/>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9" name="矩形 26"/>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0" name="矩形 27"/>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grpSp>
        <p:nvGrpSpPr>
          <p:cNvPr id="28691" name="组合 30"/>
          <p:cNvGrpSpPr>
            <a:grpSpLocks/>
          </p:cNvGrpSpPr>
          <p:nvPr/>
        </p:nvGrpSpPr>
        <p:grpSpPr bwMode="auto">
          <a:xfrm flipV="1">
            <a:off x="-28575" y="6269038"/>
            <a:ext cx="9585325" cy="66675"/>
            <a:chOff x="0" y="0"/>
            <a:chExt cx="17795517" cy="198783"/>
          </a:xfrm>
        </p:grpSpPr>
        <p:sp>
          <p:nvSpPr>
            <p:cNvPr id="28692"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93" name="组合 32"/>
            <p:cNvGrpSpPr>
              <a:grpSpLocks/>
            </p:cNvGrpSpPr>
            <p:nvPr/>
          </p:nvGrpSpPr>
          <p:grpSpPr bwMode="auto">
            <a:xfrm>
              <a:off x="3141995" y="0"/>
              <a:ext cx="14653522" cy="198783"/>
              <a:chOff x="0" y="0"/>
              <a:chExt cx="14653522" cy="198783"/>
            </a:xfrm>
          </p:grpSpPr>
          <p:sp>
            <p:nvSpPr>
              <p:cNvPr id="28694"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5"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6"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7"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E52AAD12-6361-D24F-A10E-53131591FB23}"/>
              </a:ext>
            </a:extLst>
          </p:cNvPr>
          <p:cNvGrpSpPr/>
          <p:nvPr/>
        </p:nvGrpSpPr>
        <p:grpSpPr>
          <a:xfrm>
            <a:off x="3038661" y="1739153"/>
            <a:ext cx="5614521" cy="3556000"/>
            <a:chOff x="2536638" y="914400"/>
            <a:chExt cx="5614521" cy="3556000"/>
          </a:xfrm>
        </p:grpSpPr>
        <p:sp>
          <p:nvSpPr>
            <p:cNvPr id="2" name="Oval 22">
              <a:extLst>
                <a:ext uri="{FF2B5EF4-FFF2-40B4-BE49-F238E27FC236}">
                  <a16:creationId xmlns:a16="http://schemas.microsoft.com/office/drawing/2014/main" id="{CD89B161-7852-CD46-859E-E4948C6EDF9A}"/>
                </a:ext>
              </a:extLst>
            </p:cNvPr>
            <p:cNvSpPr>
              <a:spLocks noChangeArrowheads="1"/>
            </p:cNvSpPr>
            <p:nvPr/>
          </p:nvSpPr>
          <p:spPr bwMode="auto">
            <a:xfrm>
              <a:off x="2536638" y="18288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Oval 22">
              <a:extLst>
                <a:ext uri="{FF2B5EF4-FFF2-40B4-BE49-F238E27FC236}">
                  <a16:creationId xmlns:a16="http://schemas.microsoft.com/office/drawing/2014/main" id="{B8958168-C9F0-5146-89E8-93E4BC07C01A}"/>
                </a:ext>
              </a:extLst>
            </p:cNvPr>
            <p:cNvSpPr>
              <a:spLocks noChangeArrowheads="1"/>
            </p:cNvSpPr>
            <p:nvPr/>
          </p:nvSpPr>
          <p:spPr bwMode="auto">
            <a:xfrm>
              <a:off x="2542241" y="27432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Oval 22">
              <a:extLst>
                <a:ext uri="{FF2B5EF4-FFF2-40B4-BE49-F238E27FC236}">
                  <a16:creationId xmlns:a16="http://schemas.microsoft.com/office/drawing/2014/main" id="{74356B69-65F3-974C-B623-B6071DB23AB0}"/>
                </a:ext>
              </a:extLst>
            </p:cNvPr>
            <p:cNvSpPr>
              <a:spLocks noChangeArrowheads="1"/>
            </p:cNvSpPr>
            <p:nvPr/>
          </p:nvSpPr>
          <p:spPr bwMode="auto">
            <a:xfrm>
              <a:off x="2536638" y="36576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Oval 22">
              <a:extLst>
                <a:ext uri="{FF2B5EF4-FFF2-40B4-BE49-F238E27FC236}">
                  <a16:creationId xmlns:a16="http://schemas.microsoft.com/office/drawing/2014/main" id="{A63E8A39-8A18-0846-AFCC-1249276A8F68}"/>
                </a:ext>
              </a:extLst>
            </p:cNvPr>
            <p:cNvSpPr>
              <a:spLocks noChangeArrowheads="1"/>
            </p:cNvSpPr>
            <p:nvPr/>
          </p:nvSpPr>
          <p:spPr bwMode="auto">
            <a:xfrm>
              <a:off x="4934697" y="1280160"/>
              <a:ext cx="812800" cy="812800"/>
            </a:xfrm>
            <a:prstGeom prst="ellipse">
              <a:avLst/>
            </a:prstGeom>
            <a:solidFill>
              <a:srgbClr val="00B05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Oval 22">
              <a:extLst>
                <a:ext uri="{FF2B5EF4-FFF2-40B4-BE49-F238E27FC236}">
                  <a16:creationId xmlns:a16="http://schemas.microsoft.com/office/drawing/2014/main" id="{DF7D3956-5CBC-F449-B605-4E85FACF5450}"/>
                </a:ext>
              </a:extLst>
            </p:cNvPr>
            <p:cNvSpPr>
              <a:spLocks noChangeArrowheads="1"/>
            </p:cNvSpPr>
            <p:nvPr/>
          </p:nvSpPr>
          <p:spPr bwMode="auto">
            <a:xfrm>
              <a:off x="4934697" y="2194560"/>
              <a:ext cx="812800" cy="812800"/>
            </a:xfrm>
            <a:prstGeom prst="ellipse">
              <a:avLst/>
            </a:prstGeom>
            <a:solidFill>
              <a:srgbClr val="00B05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Oval 22">
              <a:extLst>
                <a:ext uri="{FF2B5EF4-FFF2-40B4-BE49-F238E27FC236}">
                  <a16:creationId xmlns:a16="http://schemas.microsoft.com/office/drawing/2014/main" id="{977EB7E9-AC4B-CC43-AAA9-7050FA8ECADC}"/>
                </a:ext>
              </a:extLst>
            </p:cNvPr>
            <p:cNvSpPr>
              <a:spLocks noChangeArrowheads="1"/>
            </p:cNvSpPr>
            <p:nvPr/>
          </p:nvSpPr>
          <p:spPr bwMode="auto">
            <a:xfrm>
              <a:off x="4937760" y="3108960"/>
              <a:ext cx="812800" cy="812800"/>
            </a:xfrm>
            <a:prstGeom prst="ellipse">
              <a:avLst/>
            </a:prstGeom>
            <a:solidFill>
              <a:srgbClr val="00B05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Oval 22">
              <a:extLst>
                <a:ext uri="{FF2B5EF4-FFF2-40B4-BE49-F238E27FC236}">
                  <a16:creationId xmlns:a16="http://schemas.microsoft.com/office/drawing/2014/main" id="{79009C39-A81E-E540-A65A-BDFCF9F5DF02}"/>
                </a:ext>
              </a:extLst>
            </p:cNvPr>
            <p:cNvSpPr>
              <a:spLocks noChangeArrowheads="1"/>
            </p:cNvSpPr>
            <p:nvPr/>
          </p:nvSpPr>
          <p:spPr bwMode="auto">
            <a:xfrm>
              <a:off x="2536638" y="9144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Oval 22">
              <a:extLst>
                <a:ext uri="{FF2B5EF4-FFF2-40B4-BE49-F238E27FC236}">
                  <a16:creationId xmlns:a16="http://schemas.microsoft.com/office/drawing/2014/main" id="{85A77733-EEB4-8841-AD1F-1BF91DB9D06A}"/>
                </a:ext>
              </a:extLst>
            </p:cNvPr>
            <p:cNvSpPr>
              <a:spLocks noChangeArrowheads="1"/>
            </p:cNvSpPr>
            <p:nvPr/>
          </p:nvSpPr>
          <p:spPr bwMode="auto">
            <a:xfrm>
              <a:off x="7332756" y="18288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Oval 22">
              <a:extLst>
                <a:ext uri="{FF2B5EF4-FFF2-40B4-BE49-F238E27FC236}">
                  <a16:creationId xmlns:a16="http://schemas.microsoft.com/office/drawing/2014/main" id="{A1F9B344-2D1A-C24D-904E-7AB348CC36EC}"/>
                </a:ext>
              </a:extLst>
            </p:cNvPr>
            <p:cNvSpPr>
              <a:spLocks noChangeArrowheads="1"/>
            </p:cNvSpPr>
            <p:nvPr/>
          </p:nvSpPr>
          <p:spPr bwMode="auto">
            <a:xfrm>
              <a:off x="7338359" y="27432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Oval 22">
              <a:extLst>
                <a:ext uri="{FF2B5EF4-FFF2-40B4-BE49-F238E27FC236}">
                  <a16:creationId xmlns:a16="http://schemas.microsoft.com/office/drawing/2014/main" id="{1A7BD128-259F-1C45-9A09-31DAFD5B683E}"/>
                </a:ext>
              </a:extLst>
            </p:cNvPr>
            <p:cNvSpPr>
              <a:spLocks noChangeArrowheads="1"/>
            </p:cNvSpPr>
            <p:nvPr/>
          </p:nvSpPr>
          <p:spPr bwMode="auto">
            <a:xfrm>
              <a:off x="7332756" y="36576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Oval 22">
              <a:extLst>
                <a:ext uri="{FF2B5EF4-FFF2-40B4-BE49-F238E27FC236}">
                  <a16:creationId xmlns:a16="http://schemas.microsoft.com/office/drawing/2014/main" id="{FDFDC3E4-135B-CD4A-BF82-9D4FF15A856F}"/>
                </a:ext>
              </a:extLst>
            </p:cNvPr>
            <p:cNvSpPr>
              <a:spLocks noChangeArrowheads="1"/>
            </p:cNvSpPr>
            <p:nvPr/>
          </p:nvSpPr>
          <p:spPr bwMode="auto">
            <a:xfrm>
              <a:off x="7332756" y="914400"/>
              <a:ext cx="812800" cy="812800"/>
            </a:xfrm>
            <a:prstGeom prst="ellipse">
              <a:avLst/>
            </a:prstGeom>
            <a:solidFill>
              <a:srgbClr val="002060">
                <a:alpha val="78000"/>
              </a:srgbClr>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2" name="Straight Connector 21">
              <a:extLst>
                <a:ext uri="{FF2B5EF4-FFF2-40B4-BE49-F238E27FC236}">
                  <a16:creationId xmlns:a16="http://schemas.microsoft.com/office/drawing/2014/main" id="{47A48099-4870-6C48-B7B5-92BC73DC150C}"/>
                </a:ext>
              </a:extLst>
            </p:cNvPr>
            <p:cNvCxnSpPr>
              <a:stCxn id="9" idx="6"/>
              <a:endCxn id="6" idx="2"/>
            </p:cNvCxnSpPr>
            <p:nvPr/>
          </p:nvCxnSpPr>
          <p:spPr bwMode="auto">
            <a:xfrm>
              <a:off x="3349438" y="1320800"/>
              <a:ext cx="158525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Straight Connector 23">
              <a:extLst>
                <a:ext uri="{FF2B5EF4-FFF2-40B4-BE49-F238E27FC236}">
                  <a16:creationId xmlns:a16="http://schemas.microsoft.com/office/drawing/2014/main" id="{F4DF1365-160E-CE4A-953B-9A148BF18EA1}"/>
                </a:ext>
              </a:extLst>
            </p:cNvPr>
            <p:cNvCxnSpPr>
              <a:stCxn id="9" idx="6"/>
              <a:endCxn id="7" idx="2"/>
            </p:cNvCxnSpPr>
            <p:nvPr/>
          </p:nvCxnSpPr>
          <p:spPr bwMode="auto">
            <a:xfrm>
              <a:off x="3349438" y="1320800"/>
              <a:ext cx="1585259" cy="128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Straight Connector 25">
              <a:extLst>
                <a:ext uri="{FF2B5EF4-FFF2-40B4-BE49-F238E27FC236}">
                  <a16:creationId xmlns:a16="http://schemas.microsoft.com/office/drawing/2014/main" id="{684DCEE8-0D21-0945-9ACA-73000BB5D2F3}"/>
                </a:ext>
              </a:extLst>
            </p:cNvPr>
            <p:cNvCxnSpPr>
              <a:stCxn id="9" idx="6"/>
              <a:endCxn id="8" idx="2"/>
            </p:cNvCxnSpPr>
            <p:nvPr/>
          </p:nvCxnSpPr>
          <p:spPr bwMode="auto">
            <a:xfrm>
              <a:off x="3349438" y="1320800"/>
              <a:ext cx="1588322" cy="21945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Connector 29">
              <a:extLst>
                <a:ext uri="{FF2B5EF4-FFF2-40B4-BE49-F238E27FC236}">
                  <a16:creationId xmlns:a16="http://schemas.microsoft.com/office/drawing/2014/main" id="{DD810DDD-9BBB-884A-BF73-55A37A85B075}"/>
                </a:ext>
              </a:extLst>
            </p:cNvPr>
            <p:cNvCxnSpPr>
              <a:stCxn id="2" idx="6"/>
              <a:endCxn id="6" idx="2"/>
            </p:cNvCxnSpPr>
            <p:nvPr/>
          </p:nvCxnSpPr>
          <p:spPr bwMode="auto">
            <a:xfrm flipV="1">
              <a:off x="3349438" y="1686560"/>
              <a:ext cx="1585259"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Straight Connector 31">
              <a:extLst>
                <a:ext uri="{FF2B5EF4-FFF2-40B4-BE49-F238E27FC236}">
                  <a16:creationId xmlns:a16="http://schemas.microsoft.com/office/drawing/2014/main" id="{B03B0F82-AFD6-8540-99D8-EE5C08352453}"/>
                </a:ext>
              </a:extLst>
            </p:cNvPr>
            <p:cNvCxnSpPr>
              <a:stCxn id="2" idx="6"/>
              <a:endCxn id="7" idx="2"/>
            </p:cNvCxnSpPr>
            <p:nvPr/>
          </p:nvCxnSpPr>
          <p:spPr bwMode="auto">
            <a:xfrm>
              <a:off x="3349438" y="2235200"/>
              <a:ext cx="158525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Straight Connector 33">
              <a:extLst>
                <a:ext uri="{FF2B5EF4-FFF2-40B4-BE49-F238E27FC236}">
                  <a16:creationId xmlns:a16="http://schemas.microsoft.com/office/drawing/2014/main" id="{3C75FA8F-295E-2A42-BBF5-A7231298031D}"/>
                </a:ext>
              </a:extLst>
            </p:cNvPr>
            <p:cNvCxnSpPr>
              <a:stCxn id="2" idx="6"/>
              <a:endCxn id="8" idx="2"/>
            </p:cNvCxnSpPr>
            <p:nvPr/>
          </p:nvCxnSpPr>
          <p:spPr bwMode="auto">
            <a:xfrm>
              <a:off x="3349438" y="2235200"/>
              <a:ext cx="1588322" cy="128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 name="Straight Connector 35">
              <a:extLst>
                <a:ext uri="{FF2B5EF4-FFF2-40B4-BE49-F238E27FC236}">
                  <a16:creationId xmlns:a16="http://schemas.microsoft.com/office/drawing/2014/main" id="{A911357D-3B0C-3E40-A436-59C942A15E6B}"/>
                </a:ext>
              </a:extLst>
            </p:cNvPr>
            <p:cNvCxnSpPr>
              <a:stCxn id="4" idx="6"/>
              <a:endCxn id="6" idx="2"/>
            </p:cNvCxnSpPr>
            <p:nvPr/>
          </p:nvCxnSpPr>
          <p:spPr bwMode="auto">
            <a:xfrm flipV="1">
              <a:off x="3355041" y="1686560"/>
              <a:ext cx="1579656" cy="14630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Connector 37">
              <a:extLst>
                <a:ext uri="{FF2B5EF4-FFF2-40B4-BE49-F238E27FC236}">
                  <a16:creationId xmlns:a16="http://schemas.microsoft.com/office/drawing/2014/main" id="{7463B9F3-26AC-CB42-9230-71079EF9146F}"/>
                </a:ext>
              </a:extLst>
            </p:cNvPr>
            <p:cNvCxnSpPr>
              <a:stCxn id="4" idx="6"/>
              <a:endCxn id="7" idx="2"/>
            </p:cNvCxnSpPr>
            <p:nvPr/>
          </p:nvCxnSpPr>
          <p:spPr bwMode="auto">
            <a:xfrm flipV="1">
              <a:off x="3355041" y="2600960"/>
              <a:ext cx="1579656"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Straight Connector 39">
              <a:extLst>
                <a:ext uri="{FF2B5EF4-FFF2-40B4-BE49-F238E27FC236}">
                  <a16:creationId xmlns:a16="http://schemas.microsoft.com/office/drawing/2014/main" id="{EF2AF0C7-73E6-CF4D-93D6-DDEE9CE7F6E2}"/>
                </a:ext>
              </a:extLst>
            </p:cNvPr>
            <p:cNvCxnSpPr>
              <a:stCxn id="4" idx="6"/>
              <a:endCxn id="8" idx="2"/>
            </p:cNvCxnSpPr>
            <p:nvPr/>
          </p:nvCxnSpPr>
          <p:spPr bwMode="auto">
            <a:xfrm>
              <a:off x="3355041" y="3149600"/>
              <a:ext cx="158271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Straight Connector 41">
              <a:extLst>
                <a:ext uri="{FF2B5EF4-FFF2-40B4-BE49-F238E27FC236}">
                  <a16:creationId xmlns:a16="http://schemas.microsoft.com/office/drawing/2014/main" id="{2D96A76C-3006-0D46-A925-CBAE22BACD6E}"/>
                </a:ext>
              </a:extLst>
            </p:cNvPr>
            <p:cNvCxnSpPr>
              <a:stCxn id="5" idx="6"/>
              <a:endCxn id="6" idx="2"/>
            </p:cNvCxnSpPr>
            <p:nvPr/>
          </p:nvCxnSpPr>
          <p:spPr bwMode="auto">
            <a:xfrm flipV="1">
              <a:off x="3349438" y="1686560"/>
              <a:ext cx="1585259" cy="23774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Straight Connector 43">
              <a:extLst>
                <a:ext uri="{FF2B5EF4-FFF2-40B4-BE49-F238E27FC236}">
                  <a16:creationId xmlns:a16="http://schemas.microsoft.com/office/drawing/2014/main" id="{FC3EBB2F-D879-D84B-92AC-B1757131EA64}"/>
                </a:ext>
              </a:extLst>
            </p:cNvPr>
            <p:cNvCxnSpPr>
              <a:stCxn id="5" idx="6"/>
              <a:endCxn id="7" idx="2"/>
            </p:cNvCxnSpPr>
            <p:nvPr/>
          </p:nvCxnSpPr>
          <p:spPr bwMode="auto">
            <a:xfrm flipV="1">
              <a:off x="3349438" y="2600960"/>
              <a:ext cx="1585259" cy="14630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Straight Connector 45">
              <a:extLst>
                <a:ext uri="{FF2B5EF4-FFF2-40B4-BE49-F238E27FC236}">
                  <a16:creationId xmlns:a16="http://schemas.microsoft.com/office/drawing/2014/main" id="{D13888C1-0304-5A44-820F-378700B108A0}"/>
                </a:ext>
              </a:extLst>
            </p:cNvPr>
            <p:cNvCxnSpPr>
              <a:stCxn id="5" idx="6"/>
              <a:endCxn id="8" idx="2"/>
            </p:cNvCxnSpPr>
            <p:nvPr/>
          </p:nvCxnSpPr>
          <p:spPr bwMode="auto">
            <a:xfrm flipV="1">
              <a:off x="3349438" y="3515360"/>
              <a:ext cx="1588322"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Straight Connector 47">
              <a:extLst>
                <a:ext uri="{FF2B5EF4-FFF2-40B4-BE49-F238E27FC236}">
                  <a16:creationId xmlns:a16="http://schemas.microsoft.com/office/drawing/2014/main" id="{F93554D0-4518-2244-8F77-AA7436459C7D}"/>
                </a:ext>
              </a:extLst>
            </p:cNvPr>
            <p:cNvCxnSpPr>
              <a:stCxn id="6" idx="6"/>
              <a:endCxn id="20" idx="2"/>
            </p:cNvCxnSpPr>
            <p:nvPr/>
          </p:nvCxnSpPr>
          <p:spPr bwMode="auto">
            <a:xfrm flipV="1">
              <a:off x="5747497" y="1320800"/>
              <a:ext cx="158525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Straight Connector 49">
              <a:extLst>
                <a:ext uri="{FF2B5EF4-FFF2-40B4-BE49-F238E27FC236}">
                  <a16:creationId xmlns:a16="http://schemas.microsoft.com/office/drawing/2014/main" id="{C79A450D-9375-7843-9954-7315938E3F1E}"/>
                </a:ext>
              </a:extLst>
            </p:cNvPr>
            <p:cNvCxnSpPr>
              <a:stCxn id="6" idx="6"/>
              <a:endCxn id="16" idx="2"/>
            </p:cNvCxnSpPr>
            <p:nvPr/>
          </p:nvCxnSpPr>
          <p:spPr bwMode="auto">
            <a:xfrm>
              <a:off x="5747497" y="1686560"/>
              <a:ext cx="1585259"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 name="Straight Connector 51">
              <a:extLst>
                <a:ext uri="{FF2B5EF4-FFF2-40B4-BE49-F238E27FC236}">
                  <a16:creationId xmlns:a16="http://schemas.microsoft.com/office/drawing/2014/main" id="{990F5C97-678A-AA47-B8B4-1A6A4709914C}"/>
                </a:ext>
              </a:extLst>
            </p:cNvPr>
            <p:cNvCxnSpPr>
              <a:stCxn id="6" idx="6"/>
              <a:endCxn id="18" idx="2"/>
            </p:cNvCxnSpPr>
            <p:nvPr/>
          </p:nvCxnSpPr>
          <p:spPr bwMode="auto">
            <a:xfrm>
              <a:off x="5747497" y="1686560"/>
              <a:ext cx="1590862" cy="14630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Connector 53">
              <a:extLst>
                <a:ext uri="{FF2B5EF4-FFF2-40B4-BE49-F238E27FC236}">
                  <a16:creationId xmlns:a16="http://schemas.microsoft.com/office/drawing/2014/main" id="{EC2A7737-A432-BA4F-922E-ABDD5D4433F9}"/>
                </a:ext>
              </a:extLst>
            </p:cNvPr>
            <p:cNvCxnSpPr>
              <a:stCxn id="6" idx="6"/>
              <a:endCxn id="19" idx="2"/>
            </p:cNvCxnSpPr>
            <p:nvPr/>
          </p:nvCxnSpPr>
          <p:spPr bwMode="auto">
            <a:xfrm>
              <a:off x="5747497" y="1686560"/>
              <a:ext cx="1585259" cy="23774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6" name="Straight Connector 55">
              <a:extLst>
                <a:ext uri="{FF2B5EF4-FFF2-40B4-BE49-F238E27FC236}">
                  <a16:creationId xmlns:a16="http://schemas.microsoft.com/office/drawing/2014/main" id="{3C7D1617-C9B1-0045-8769-92F1E5502C0D}"/>
                </a:ext>
              </a:extLst>
            </p:cNvPr>
            <p:cNvCxnSpPr>
              <a:stCxn id="7" idx="6"/>
              <a:endCxn id="20" idx="2"/>
            </p:cNvCxnSpPr>
            <p:nvPr/>
          </p:nvCxnSpPr>
          <p:spPr bwMode="auto">
            <a:xfrm flipV="1">
              <a:off x="5747497" y="1320800"/>
              <a:ext cx="1585259" cy="128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8" name="Straight Connector 57">
              <a:extLst>
                <a:ext uri="{FF2B5EF4-FFF2-40B4-BE49-F238E27FC236}">
                  <a16:creationId xmlns:a16="http://schemas.microsoft.com/office/drawing/2014/main" id="{3B7A677C-CAFC-5645-A8CB-6EE2AAB33610}"/>
                </a:ext>
              </a:extLst>
            </p:cNvPr>
            <p:cNvCxnSpPr>
              <a:stCxn id="7" idx="6"/>
              <a:endCxn id="16" idx="2"/>
            </p:cNvCxnSpPr>
            <p:nvPr/>
          </p:nvCxnSpPr>
          <p:spPr bwMode="auto">
            <a:xfrm flipV="1">
              <a:off x="5747497" y="2235200"/>
              <a:ext cx="158525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Straight Connector 59">
              <a:extLst>
                <a:ext uri="{FF2B5EF4-FFF2-40B4-BE49-F238E27FC236}">
                  <a16:creationId xmlns:a16="http://schemas.microsoft.com/office/drawing/2014/main" id="{217DB9BE-BF91-0743-8CBB-5CF788CA59C7}"/>
                </a:ext>
              </a:extLst>
            </p:cNvPr>
            <p:cNvCxnSpPr>
              <a:stCxn id="7" idx="6"/>
              <a:endCxn id="18" idx="2"/>
            </p:cNvCxnSpPr>
            <p:nvPr/>
          </p:nvCxnSpPr>
          <p:spPr bwMode="auto">
            <a:xfrm>
              <a:off x="5747497" y="2600960"/>
              <a:ext cx="1590862"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Straight Connector 61">
              <a:extLst>
                <a:ext uri="{FF2B5EF4-FFF2-40B4-BE49-F238E27FC236}">
                  <a16:creationId xmlns:a16="http://schemas.microsoft.com/office/drawing/2014/main" id="{93AAF8B2-7068-DD41-8D19-0C24927093BE}"/>
                </a:ext>
              </a:extLst>
            </p:cNvPr>
            <p:cNvCxnSpPr>
              <a:stCxn id="7" idx="6"/>
              <a:endCxn id="19" idx="2"/>
            </p:cNvCxnSpPr>
            <p:nvPr/>
          </p:nvCxnSpPr>
          <p:spPr bwMode="auto">
            <a:xfrm>
              <a:off x="5747497" y="2600960"/>
              <a:ext cx="1585259" cy="14630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Straight Connector 63">
              <a:extLst>
                <a:ext uri="{FF2B5EF4-FFF2-40B4-BE49-F238E27FC236}">
                  <a16:creationId xmlns:a16="http://schemas.microsoft.com/office/drawing/2014/main" id="{B65393E0-45A7-3343-AFAB-771D6B690923}"/>
                </a:ext>
              </a:extLst>
            </p:cNvPr>
            <p:cNvCxnSpPr>
              <a:stCxn id="8" idx="6"/>
              <a:endCxn id="20" idx="2"/>
            </p:cNvCxnSpPr>
            <p:nvPr/>
          </p:nvCxnSpPr>
          <p:spPr bwMode="auto">
            <a:xfrm flipV="1">
              <a:off x="5750560" y="1320800"/>
              <a:ext cx="1582196" cy="21945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Straight Connector 65">
              <a:extLst>
                <a:ext uri="{FF2B5EF4-FFF2-40B4-BE49-F238E27FC236}">
                  <a16:creationId xmlns:a16="http://schemas.microsoft.com/office/drawing/2014/main" id="{2B6A17E8-08C8-0A4F-9928-D59EFCE7D6E8}"/>
                </a:ext>
              </a:extLst>
            </p:cNvPr>
            <p:cNvCxnSpPr>
              <a:stCxn id="8" idx="6"/>
              <a:endCxn id="16" idx="2"/>
            </p:cNvCxnSpPr>
            <p:nvPr/>
          </p:nvCxnSpPr>
          <p:spPr bwMode="auto">
            <a:xfrm flipV="1">
              <a:off x="5750560" y="2235200"/>
              <a:ext cx="1582196" cy="12801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Straight Connector 67">
              <a:extLst>
                <a:ext uri="{FF2B5EF4-FFF2-40B4-BE49-F238E27FC236}">
                  <a16:creationId xmlns:a16="http://schemas.microsoft.com/office/drawing/2014/main" id="{DE2C7DF9-0476-0B4E-8A73-73A5CC6BBAF3}"/>
                </a:ext>
              </a:extLst>
            </p:cNvPr>
            <p:cNvCxnSpPr>
              <a:stCxn id="8" idx="6"/>
              <a:endCxn id="18" idx="2"/>
            </p:cNvCxnSpPr>
            <p:nvPr/>
          </p:nvCxnSpPr>
          <p:spPr bwMode="auto">
            <a:xfrm flipV="1">
              <a:off x="5750560" y="3149600"/>
              <a:ext cx="1587799" cy="36576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Straight Connector 69">
              <a:extLst>
                <a:ext uri="{FF2B5EF4-FFF2-40B4-BE49-F238E27FC236}">
                  <a16:creationId xmlns:a16="http://schemas.microsoft.com/office/drawing/2014/main" id="{C532F590-9562-1745-9664-FF5F63F8A8EB}"/>
                </a:ext>
              </a:extLst>
            </p:cNvPr>
            <p:cNvCxnSpPr>
              <a:stCxn id="8" idx="6"/>
              <a:endCxn id="19" idx="2"/>
            </p:cNvCxnSpPr>
            <p:nvPr/>
          </p:nvCxnSpPr>
          <p:spPr bwMode="auto">
            <a:xfrm>
              <a:off x="5750560" y="3515360"/>
              <a:ext cx="1582196" cy="54864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2" name="TextBox 71">
            <a:extLst>
              <a:ext uri="{FF2B5EF4-FFF2-40B4-BE49-F238E27FC236}">
                <a16:creationId xmlns:a16="http://schemas.microsoft.com/office/drawing/2014/main" id="{408E2944-B256-B14B-9ECA-AD8F8DC4E6F7}"/>
              </a:ext>
            </a:extLst>
          </p:cNvPr>
          <p:cNvSpPr txBox="1"/>
          <p:nvPr/>
        </p:nvSpPr>
        <p:spPr>
          <a:xfrm>
            <a:off x="2825692" y="1231153"/>
            <a:ext cx="1259960" cy="369332"/>
          </a:xfrm>
          <a:prstGeom prst="rect">
            <a:avLst/>
          </a:prstGeom>
          <a:noFill/>
        </p:spPr>
        <p:txBody>
          <a:bodyPr wrap="none" rtlCol="0">
            <a:spAutoFit/>
          </a:bodyPr>
          <a:lstStyle/>
          <a:p>
            <a:r>
              <a:rPr lang="en-US" b="1" dirty="0"/>
              <a:t>Input Layer</a:t>
            </a:r>
          </a:p>
        </p:txBody>
      </p:sp>
      <p:sp>
        <p:nvSpPr>
          <p:cNvPr id="73" name="TextBox 72">
            <a:extLst>
              <a:ext uri="{FF2B5EF4-FFF2-40B4-BE49-F238E27FC236}">
                <a16:creationId xmlns:a16="http://schemas.microsoft.com/office/drawing/2014/main" id="{BE796E29-FF75-E148-BC2A-C7CC7913CE76}"/>
              </a:ext>
            </a:extLst>
          </p:cNvPr>
          <p:cNvSpPr txBox="1"/>
          <p:nvPr/>
        </p:nvSpPr>
        <p:spPr>
          <a:xfrm>
            <a:off x="5089260" y="1231153"/>
            <a:ext cx="1523302" cy="369332"/>
          </a:xfrm>
          <a:prstGeom prst="rect">
            <a:avLst/>
          </a:prstGeom>
          <a:noFill/>
        </p:spPr>
        <p:txBody>
          <a:bodyPr wrap="none" rtlCol="0">
            <a:spAutoFit/>
          </a:bodyPr>
          <a:lstStyle/>
          <a:p>
            <a:r>
              <a:rPr lang="en-US" b="1" dirty="0"/>
              <a:t>Encoder Layer</a:t>
            </a:r>
          </a:p>
        </p:txBody>
      </p:sp>
      <p:sp>
        <p:nvSpPr>
          <p:cNvPr id="74" name="TextBox 73">
            <a:extLst>
              <a:ext uri="{FF2B5EF4-FFF2-40B4-BE49-F238E27FC236}">
                <a16:creationId xmlns:a16="http://schemas.microsoft.com/office/drawing/2014/main" id="{B40B742A-FE62-C043-8F65-60660BE0B398}"/>
              </a:ext>
            </a:extLst>
          </p:cNvPr>
          <p:cNvSpPr txBox="1"/>
          <p:nvPr/>
        </p:nvSpPr>
        <p:spPr>
          <a:xfrm>
            <a:off x="7475296" y="1227581"/>
            <a:ext cx="1548950" cy="369332"/>
          </a:xfrm>
          <a:prstGeom prst="rect">
            <a:avLst/>
          </a:prstGeom>
          <a:noFill/>
        </p:spPr>
        <p:txBody>
          <a:bodyPr wrap="none" rtlCol="0">
            <a:spAutoFit/>
          </a:bodyPr>
          <a:lstStyle/>
          <a:p>
            <a:r>
              <a:rPr lang="en-US" b="1" dirty="0"/>
              <a:t>Decoder Layer</a:t>
            </a:r>
          </a:p>
        </p:txBody>
      </p:sp>
      <p:grpSp>
        <p:nvGrpSpPr>
          <p:cNvPr id="96" name="Group 95">
            <a:extLst>
              <a:ext uri="{FF2B5EF4-FFF2-40B4-BE49-F238E27FC236}">
                <a16:creationId xmlns:a16="http://schemas.microsoft.com/office/drawing/2014/main" id="{5AF38EA5-A024-F740-8ACD-41D34286387D}"/>
              </a:ext>
            </a:extLst>
          </p:cNvPr>
          <p:cNvGrpSpPr/>
          <p:nvPr/>
        </p:nvGrpSpPr>
        <p:grpSpPr>
          <a:xfrm>
            <a:off x="6612562" y="4436371"/>
            <a:ext cx="763351" cy="1097151"/>
            <a:chOff x="7884228" y="5351567"/>
            <a:chExt cx="763351" cy="1097151"/>
          </a:xfrm>
        </p:grpSpPr>
        <p:sp>
          <p:nvSpPr>
            <p:cNvPr id="88" name="Rectangle 87">
              <a:extLst>
                <a:ext uri="{FF2B5EF4-FFF2-40B4-BE49-F238E27FC236}">
                  <a16:creationId xmlns:a16="http://schemas.microsoft.com/office/drawing/2014/main" id="{AE55D76C-67C5-9948-8AB4-3B3FA3B9DE9A}"/>
                </a:ext>
              </a:extLst>
            </p:cNvPr>
            <p:cNvSpPr/>
            <p:nvPr/>
          </p:nvSpPr>
          <p:spPr bwMode="auto">
            <a:xfrm>
              <a:off x="7901494" y="5351567"/>
              <a:ext cx="730243" cy="730243"/>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89" name="Rectangle 88">
              <a:extLst>
                <a:ext uri="{FF2B5EF4-FFF2-40B4-BE49-F238E27FC236}">
                  <a16:creationId xmlns:a16="http://schemas.microsoft.com/office/drawing/2014/main" id="{A2C9CFEF-79C1-5840-8E70-B827D4EC5554}"/>
                </a:ext>
              </a:extLst>
            </p:cNvPr>
            <p:cNvSpPr/>
            <p:nvPr/>
          </p:nvSpPr>
          <p:spPr bwMode="auto">
            <a:xfrm>
              <a:off x="7904733" y="5351567"/>
              <a:ext cx="364410" cy="730244"/>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90" name="TextBox 89">
              <a:extLst>
                <a:ext uri="{FF2B5EF4-FFF2-40B4-BE49-F238E27FC236}">
                  <a16:creationId xmlns:a16="http://schemas.microsoft.com/office/drawing/2014/main" id="{3C91402F-8891-3545-9D5D-88DD8D2150FF}"/>
                </a:ext>
              </a:extLst>
            </p:cNvPr>
            <p:cNvSpPr txBox="1"/>
            <p:nvPr/>
          </p:nvSpPr>
          <p:spPr>
            <a:xfrm>
              <a:off x="7884228" y="6079386"/>
              <a:ext cx="763351" cy="369332"/>
            </a:xfrm>
            <a:prstGeom prst="rect">
              <a:avLst/>
            </a:prstGeom>
            <a:noFill/>
          </p:spPr>
          <p:txBody>
            <a:bodyPr wrap="none" rtlCol="0">
              <a:spAutoFit/>
            </a:bodyPr>
            <a:lstStyle/>
            <a:p>
              <a:r>
                <a:rPr lang="en-US" dirty="0"/>
                <a:t>Linear</a:t>
              </a:r>
            </a:p>
          </p:txBody>
        </p:sp>
        <p:sp>
          <p:nvSpPr>
            <p:cNvPr id="91" name="Rectangle 90">
              <a:extLst>
                <a:ext uri="{FF2B5EF4-FFF2-40B4-BE49-F238E27FC236}">
                  <a16:creationId xmlns:a16="http://schemas.microsoft.com/office/drawing/2014/main" id="{63384652-DED6-1A42-A665-05EBDBFF90D9}"/>
                </a:ext>
              </a:extLst>
            </p:cNvPr>
            <p:cNvSpPr/>
            <p:nvPr/>
          </p:nvSpPr>
          <p:spPr bwMode="auto">
            <a:xfrm>
              <a:off x="7900144" y="5351567"/>
              <a:ext cx="731520" cy="365760"/>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cxnSp>
          <p:nvCxnSpPr>
            <p:cNvPr id="94" name="Straight Connector 93">
              <a:extLst>
                <a:ext uri="{FF2B5EF4-FFF2-40B4-BE49-F238E27FC236}">
                  <a16:creationId xmlns:a16="http://schemas.microsoft.com/office/drawing/2014/main" id="{B7338336-1FDC-794D-A0EB-14BFE4CB43E5}"/>
                </a:ext>
              </a:extLst>
            </p:cNvPr>
            <p:cNvCxnSpPr/>
            <p:nvPr/>
          </p:nvCxnSpPr>
          <p:spPr bwMode="auto">
            <a:xfrm flipH="1">
              <a:off x="7900144" y="5351567"/>
              <a:ext cx="731520" cy="730243"/>
            </a:xfrm>
            <a:prstGeom prst="line">
              <a:avLst/>
            </a:prstGeom>
            <a:solidFill>
              <a:schemeClr val="accent1"/>
            </a:solidFill>
            <a:ln w="47625"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95" name="Group 94">
            <a:extLst>
              <a:ext uri="{FF2B5EF4-FFF2-40B4-BE49-F238E27FC236}">
                <a16:creationId xmlns:a16="http://schemas.microsoft.com/office/drawing/2014/main" id="{83F4608B-8B08-4B40-8851-605113B6FB58}"/>
              </a:ext>
            </a:extLst>
          </p:cNvPr>
          <p:cNvGrpSpPr/>
          <p:nvPr/>
        </p:nvGrpSpPr>
        <p:grpSpPr>
          <a:xfrm>
            <a:off x="4309549" y="4436371"/>
            <a:ext cx="731593" cy="1155526"/>
            <a:chOff x="5467355" y="5262523"/>
            <a:chExt cx="731593" cy="1155526"/>
          </a:xfrm>
        </p:grpSpPr>
        <p:sp>
          <p:nvSpPr>
            <p:cNvPr id="75" name="Rectangle 74">
              <a:extLst>
                <a:ext uri="{FF2B5EF4-FFF2-40B4-BE49-F238E27FC236}">
                  <a16:creationId xmlns:a16="http://schemas.microsoft.com/office/drawing/2014/main" id="{118318E9-3518-7F43-B926-9838B20F2E29}"/>
                </a:ext>
              </a:extLst>
            </p:cNvPr>
            <p:cNvSpPr/>
            <p:nvPr/>
          </p:nvSpPr>
          <p:spPr bwMode="auto">
            <a:xfrm>
              <a:off x="5468705" y="5262523"/>
              <a:ext cx="730243" cy="730243"/>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77" name="Rectangle 76">
              <a:extLst>
                <a:ext uri="{FF2B5EF4-FFF2-40B4-BE49-F238E27FC236}">
                  <a16:creationId xmlns:a16="http://schemas.microsoft.com/office/drawing/2014/main" id="{8F325CFC-DD3E-1E4F-AD91-A8922A8A2EE3}"/>
                </a:ext>
              </a:extLst>
            </p:cNvPr>
            <p:cNvSpPr/>
            <p:nvPr/>
          </p:nvSpPr>
          <p:spPr bwMode="auto">
            <a:xfrm>
              <a:off x="5471944" y="5262523"/>
              <a:ext cx="364410" cy="730244"/>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78" name="TextBox 77">
              <a:extLst>
                <a:ext uri="{FF2B5EF4-FFF2-40B4-BE49-F238E27FC236}">
                  <a16:creationId xmlns:a16="http://schemas.microsoft.com/office/drawing/2014/main" id="{D1CC8CBF-EAD4-8F4F-9ED6-7BAA80A4219A}"/>
                </a:ext>
              </a:extLst>
            </p:cNvPr>
            <p:cNvSpPr txBox="1"/>
            <p:nvPr/>
          </p:nvSpPr>
          <p:spPr>
            <a:xfrm>
              <a:off x="5516554" y="6048717"/>
              <a:ext cx="633122" cy="369332"/>
            </a:xfrm>
            <a:prstGeom prst="rect">
              <a:avLst/>
            </a:prstGeom>
            <a:noFill/>
          </p:spPr>
          <p:txBody>
            <a:bodyPr wrap="none" rtlCol="0">
              <a:spAutoFit/>
            </a:bodyPr>
            <a:lstStyle/>
            <a:p>
              <a:r>
                <a:rPr lang="en-US" dirty="0"/>
                <a:t>Tanh</a:t>
              </a:r>
            </a:p>
          </p:txBody>
        </p:sp>
        <p:sp>
          <p:nvSpPr>
            <p:cNvPr id="85" name="Rectangle 84">
              <a:extLst>
                <a:ext uri="{FF2B5EF4-FFF2-40B4-BE49-F238E27FC236}">
                  <a16:creationId xmlns:a16="http://schemas.microsoft.com/office/drawing/2014/main" id="{29B540BE-44C2-DE49-80E7-8350A527FB3F}"/>
                </a:ext>
              </a:extLst>
            </p:cNvPr>
            <p:cNvSpPr/>
            <p:nvPr/>
          </p:nvSpPr>
          <p:spPr bwMode="auto">
            <a:xfrm>
              <a:off x="5467355" y="5262523"/>
              <a:ext cx="731520" cy="365760"/>
            </a:xfrm>
            <a:prstGeom prst="rect">
              <a:avLst/>
            </a:prstGeom>
            <a:noFill/>
            <a:ln w="31750"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cxnSp>
          <p:nvCxnSpPr>
            <p:cNvPr id="87" name="Curved Connector 86">
              <a:extLst>
                <a:ext uri="{FF2B5EF4-FFF2-40B4-BE49-F238E27FC236}">
                  <a16:creationId xmlns:a16="http://schemas.microsoft.com/office/drawing/2014/main" id="{CBD5B79D-71B4-764F-A0F6-CFA06AB7AE5C}"/>
                </a:ext>
              </a:extLst>
            </p:cNvPr>
            <p:cNvCxnSpPr/>
            <p:nvPr/>
          </p:nvCxnSpPr>
          <p:spPr bwMode="auto">
            <a:xfrm rot="10800000" flipV="1">
              <a:off x="5467355" y="5262523"/>
              <a:ext cx="731520" cy="654114"/>
            </a:xfrm>
            <a:prstGeom prst="curvedConnector3">
              <a:avLst/>
            </a:prstGeom>
            <a:solidFill>
              <a:schemeClr val="accent1"/>
            </a:solidFill>
            <a:ln w="50800" cap="flat" cmpd="sng" algn="ctr">
              <a:solidFill>
                <a:srgbClr val="00B05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12713833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3"/>
          <p:cNvPicPr>
            <a:picLocks noChangeAspect="1" noChangeArrowheads="1"/>
          </p:cNvPicPr>
          <p:nvPr/>
        </p:nvPicPr>
        <p:blipFill>
          <a:blip r:embed="rId2">
            <a:extLst>
              <a:ext uri="{28A0092B-C50C-407E-A947-70E740481C1C}">
                <a14:useLocalDpi xmlns:a14="http://schemas.microsoft.com/office/drawing/2010/main" val="0"/>
              </a:ext>
            </a:extLst>
          </a:blip>
          <a:srcRect r="548"/>
          <a:stretch>
            <a:fillRect/>
          </a:stretch>
        </p:blipFill>
        <p:spPr bwMode="auto">
          <a:xfrm>
            <a:off x="-68263" y="-3175"/>
            <a:ext cx="122602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20"/>
          <p:cNvSpPr>
            <a:spLocks noChangeArrowheads="1"/>
          </p:cNvSpPr>
          <p:nvPr/>
        </p:nvSpPr>
        <p:spPr bwMode="auto">
          <a:xfrm>
            <a:off x="-68263" y="1798638"/>
            <a:ext cx="12260263" cy="3659187"/>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700" name="空心弧 1"/>
          <p:cNvSpPr>
            <a:spLocks/>
          </p:cNvSpPr>
          <p:nvPr/>
        </p:nvSpPr>
        <p:spPr bwMode="auto">
          <a:xfrm rot="4300279">
            <a:off x="1388269" y="2037557"/>
            <a:ext cx="1800225" cy="1798637"/>
          </a:xfrm>
          <a:custGeom>
            <a:avLst/>
            <a:gdLst>
              <a:gd name="T0" fmla="*/ 1132937 w 1800000"/>
              <a:gd name="T1" fmla="*/ 30667 h 1800000"/>
              <a:gd name="T2" fmla="*/ 1773697 w 1800000"/>
              <a:gd name="T3" fmla="*/ 1115993 h 1800000"/>
              <a:gd name="T4" fmla="*/ 701034 w 1800000"/>
              <a:gd name="T5" fmla="*/ 1777732 h 1800000"/>
              <a:gd name="T6" fmla="*/ 18566 w 1800000"/>
              <a:gd name="T7" fmla="*/ 718136 h 1800000"/>
              <a:gd name="T8" fmla="*/ 276897 w 1800000"/>
              <a:gd name="T9" fmla="*/ 771437 h 1800000"/>
              <a:gd name="T10" fmla="*/ 759347 w 1800000"/>
              <a:gd name="T11" fmla="*/ 1520486 h 1800000"/>
              <a:gd name="T12" fmla="*/ 1517634 w 1800000"/>
              <a:gd name="T13" fmla="*/ 1052689 h 1800000"/>
              <a:gd name="T14" fmla="*/ 1064668 w 1800000"/>
              <a:gd name="T15" fmla="*/ 285451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606469" y="157550"/>
                  <a:pt x="1891350" y="640083"/>
                  <a:pt x="1773697" y="1115993"/>
                </a:cubicBezTo>
                <a:cubicBezTo>
                  <a:pt x="1656044" y="1591902"/>
                  <a:pt x="1179140" y="1886110"/>
                  <a:pt x="701034" y="1777732"/>
                </a:cubicBezTo>
                <a:cubicBezTo>
                  <a:pt x="222927" y="1669354"/>
                  <a:pt x="-80497" y="1198260"/>
                  <a:pt x="18566" y="718136"/>
                </a:cubicBezTo>
                <a:lnTo>
                  <a:pt x="276897" y="771437"/>
                </a:lnTo>
                <a:cubicBezTo>
                  <a:pt x="206868" y="1110846"/>
                  <a:pt x="421364" y="1443872"/>
                  <a:pt x="759347" y="1520486"/>
                </a:cubicBezTo>
                <a:cubicBezTo>
                  <a:pt x="1097330" y="1597101"/>
                  <a:pt x="1434463" y="1389119"/>
                  <a:pt x="1517634" y="1052689"/>
                </a:cubicBezTo>
                <a:cubicBezTo>
                  <a:pt x="1600805" y="716259"/>
                  <a:pt x="1399417" y="375146"/>
                  <a:pt x="1064668" y="285451"/>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1" name="椭圆 2"/>
          <p:cNvSpPr>
            <a:spLocks noChangeArrowheads="1"/>
          </p:cNvSpPr>
          <p:nvPr/>
        </p:nvSpPr>
        <p:spPr bwMode="auto">
          <a:xfrm rot="4300279">
            <a:off x="15827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2" name="KSO_Shape"/>
          <p:cNvSpPr>
            <a:spLocks/>
          </p:cNvSpPr>
          <p:nvPr/>
        </p:nvSpPr>
        <p:spPr bwMode="auto">
          <a:xfrm flipH="1">
            <a:off x="19097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3" name="矩形 4"/>
          <p:cNvSpPr>
            <a:spLocks noChangeArrowheads="1"/>
          </p:cNvSpPr>
          <p:nvPr/>
        </p:nvSpPr>
        <p:spPr bwMode="auto">
          <a:xfrm>
            <a:off x="12652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75%</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4" name="空心弧 5"/>
          <p:cNvSpPr>
            <a:spLocks/>
          </p:cNvSpPr>
          <p:nvPr/>
        </p:nvSpPr>
        <p:spPr bwMode="auto">
          <a:xfrm rot="4300279">
            <a:off x="5096669" y="2037557"/>
            <a:ext cx="1800225" cy="1798637"/>
          </a:xfrm>
          <a:custGeom>
            <a:avLst/>
            <a:gdLst>
              <a:gd name="T0" fmla="*/ 1132937 w 1800000"/>
              <a:gd name="T1" fmla="*/ 30667 h 1800000"/>
              <a:gd name="T2" fmla="*/ 1799926 w 1800000"/>
              <a:gd name="T3" fmla="*/ 888450 h 1800000"/>
              <a:gd name="T4" fmla="*/ 1155173 w 1800000"/>
              <a:gd name="T5" fmla="*/ 1763069 h 1800000"/>
              <a:gd name="T6" fmla="*/ 138477 w 1800000"/>
              <a:gd name="T7" fmla="*/ 1379670 h 1800000"/>
              <a:gd name="T8" fmla="*/ 309941 w 1800000"/>
              <a:gd name="T9" fmla="*/ 1271667 h 1800000"/>
              <a:gd name="T10" fmla="*/ 1097718 w 1800000"/>
              <a:gd name="T11" fmla="*/ 1568740 h 1800000"/>
              <a:gd name="T12" fmla="*/ 1597299 w 1800000"/>
              <a:gd name="T13" fmla="*/ 891050 h 1800000"/>
              <a:gd name="T14" fmla="*/ 1080489 w 1800000"/>
              <a:gd name="T15" fmla="*/ 226406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522259" y="134986"/>
                  <a:pt x="1794753" y="485427"/>
                  <a:pt x="1799926" y="888450"/>
                </a:cubicBezTo>
                <a:cubicBezTo>
                  <a:pt x="1805099" y="1291473"/>
                  <a:pt x="1541689" y="1648793"/>
                  <a:pt x="1155173" y="1763069"/>
                </a:cubicBezTo>
                <a:cubicBezTo>
                  <a:pt x="768657" y="1877346"/>
                  <a:pt x="353292" y="1720710"/>
                  <a:pt x="138477" y="1379670"/>
                </a:cubicBezTo>
                <a:lnTo>
                  <a:pt x="309941" y="1271667"/>
                </a:lnTo>
                <a:cubicBezTo>
                  <a:pt x="476388" y="1535919"/>
                  <a:pt x="798229" y="1657286"/>
                  <a:pt x="1097718" y="1568740"/>
                </a:cubicBezTo>
                <a:cubicBezTo>
                  <a:pt x="1397206" y="1480194"/>
                  <a:pt x="1601307" y="1203328"/>
                  <a:pt x="1597299" y="891050"/>
                </a:cubicBezTo>
                <a:cubicBezTo>
                  <a:pt x="1593291" y="578772"/>
                  <a:pt x="1382152" y="307236"/>
                  <a:pt x="1080489" y="226406"/>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5" name="椭圆 6"/>
          <p:cNvSpPr>
            <a:spLocks noChangeArrowheads="1"/>
          </p:cNvSpPr>
          <p:nvPr/>
        </p:nvSpPr>
        <p:spPr bwMode="auto">
          <a:xfrm rot="4300279">
            <a:off x="52911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6" name="KSO_Shape"/>
          <p:cNvSpPr>
            <a:spLocks/>
          </p:cNvSpPr>
          <p:nvPr/>
        </p:nvSpPr>
        <p:spPr bwMode="auto">
          <a:xfrm flipH="1">
            <a:off x="56181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7" name="矩形 8"/>
          <p:cNvSpPr>
            <a:spLocks noChangeArrowheads="1"/>
          </p:cNvSpPr>
          <p:nvPr/>
        </p:nvSpPr>
        <p:spPr bwMode="auto">
          <a:xfrm>
            <a:off x="49736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60%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8" name="椭圆 9"/>
          <p:cNvSpPr>
            <a:spLocks noChangeArrowheads="1"/>
          </p:cNvSpPr>
          <p:nvPr/>
        </p:nvSpPr>
        <p:spPr bwMode="auto">
          <a:xfrm rot="4300279">
            <a:off x="89995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9" name="KSO_Shape"/>
          <p:cNvSpPr>
            <a:spLocks/>
          </p:cNvSpPr>
          <p:nvPr/>
        </p:nvSpPr>
        <p:spPr bwMode="auto">
          <a:xfrm flipH="1">
            <a:off x="93265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0" name="矩形 11"/>
          <p:cNvSpPr>
            <a:spLocks noChangeArrowheads="1"/>
          </p:cNvSpPr>
          <p:nvPr/>
        </p:nvSpPr>
        <p:spPr bwMode="auto">
          <a:xfrm>
            <a:off x="86820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90%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1" name="TextBox 13"/>
          <p:cNvSpPr txBox="1">
            <a:spLocks noChangeArrowheads="1"/>
          </p:cNvSpPr>
          <p:nvPr/>
        </p:nvSpPr>
        <p:spPr bwMode="auto">
          <a:xfrm>
            <a:off x="974725"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2" name="TextBox 13"/>
          <p:cNvSpPr txBox="1">
            <a:spLocks noChangeArrowheads="1"/>
          </p:cNvSpPr>
          <p:nvPr/>
        </p:nvSpPr>
        <p:spPr bwMode="auto">
          <a:xfrm>
            <a:off x="977900" y="4837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3" name="TextBox 13"/>
          <p:cNvSpPr txBox="1">
            <a:spLocks noChangeArrowheads="1"/>
          </p:cNvSpPr>
          <p:nvPr/>
        </p:nvSpPr>
        <p:spPr bwMode="auto">
          <a:xfrm>
            <a:off x="4749800"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文化分析</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4" name="TextBox 13"/>
          <p:cNvSpPr txBox="1">
            <a:spLocks noChangeArrowheads="1"/>
          </p:cNvSpPr>
          <p:nvPr/>
        </p:nvSpPr>
        <p:spPr bwMode="auto">
          <a:xfrm>
            <a:off x="4754563"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5" name="TextBox 13"/>
          <p:cNvSpPr txBox="1">
            <a:spLocks noChangeArrowheads="1"/>
          </p:cNvSpPr>
          <p:nvPr/>
        </p:nvSpPr>
        <p:spPr bwMode="auto">
          <a:xfrm>
            <a:off x="8509000"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6" name="空心弧 19"/>
          <p:cNvSpPr>
            <a:spLocks/>
          </p:cNvSpPr>
          <p:nvPr/>
        </p:nvSpPr>
        <p:spPr bwMode="auto">
          <a:xfrm rot="4300279">
            <a:off x="8805069" y="2037557"/>
            <a:ext cx="1800225" cy="1798637"/>
          </a:xfrm>
          <a:custGeom>
            <a:avLst/>
            <a:gdLst>
              <a:gd name="T0" fmla="*/ 108525 w 1800000"/>
              <a:gd name="T1" fmla="*/ 471552 h 1800000"/>
              <a:gd name="T2" fmla="*/ 1227233 w 1800000"/>
              <a:gd name="T3" fmla="*/ 61598 h 1800000"/>
              <a:gd name="T4" fmla="*/ 1772447 w 1800000"/>
              <a:gd name="T5" fmla="*/ 1120990 h 1800000"/>
              <a:gd name="T6" fmla="*/ 788650 w 1800000"/>
              <a:gd name="T7" fmla="*/ 1793085 h 1800000"/>
              <a:gd name="T8" fmla="*/ 0 w 1800000"/>
              <a:gd name="T9" fmla="*/ 900000 h 1800000"/>
              <a:gd name="T10" fmla="*/ 249588 w 1800000"/>
              <a:gd name="T11" fmla="*/ 900000 h 1800000"/>
              <a:gd name="T12" fmla="*/ 819529 w 1800000"/>
              <a:gd name="T13" fmla="*/ 1545415 h 1800000"/>
              <a:gd name="T14" fmla="*/ 1530500 w 1800000"/>
              <a:gd name="T15" fmla="*/ 1059705 h 1800000"/>
              <a:gd name="T16" fmla="*/ 1136485 w 1800000"/>
              <a:gd name="T17" fmla="*/ 294104 h 1800000"/>
              <a:gd name="T18" fmla="*/ 328017 w 1800000"/>
              <a:gd name="T19" fmla="*/ 590370 h 1800000"/>
              <a:gd name="T20" fmla="*/ 108525 w 1800000"/>
              <a:gd name="T21" fmla="*/ 471552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0000" h="1800000">
                <a:moveTo>
                  <a:pt x="108525" y="471552"/>
                </a:moveTo>
                <a:cubicBezTo>
                  <a:pt x="324653" y="72298"/>
                  <a:pt x="804306" y="-103472"/>
                  <a:pt x="1227233" y="61598"/>
                </a:cubicBezTo>
                <a:cubicBezTo>
                  <a:pt x="1650159" y="226669"/>
                  <a:pt x="1883923" y="680890"/>
                  <a:pt x="1772447" y="1120990"/>
                </a:cubicBezTo>
                <a:cubicBezTo>
                  <a:pt x="1660970" y="1561090"/>
                  <a:pt x="1239160" y="1849255"/>
                  <a:pt x="788650" y="1793085"/>
                </a:cubicBezTo>
                <a:cubicBezTo>
                  <a:pt x="338139" y="1736915"/>
                  <a:pt x="0" y="1353999"/>
                  <a:pt x="0" y="900000"/>
                </a:cubicBezTo>
                <a:lnTo>
                  <a:pt x="249588" y="900000"/>
                </a:lnTo>
                <a:cubicBezTo>
                  <a:pt x="249588" y="1228096"/>
                  <a:pt x="493954" y="1504822"/>
                  <a:pt x="819529" y="1545415"/>
                </a:cubicBezTo>
                <a:cubicBezTo>
                  <a:pt x="1145104" y="1586008"/>
                  <a:pt x="1449938" y="1377756"/>
                  <a:pt x="1530500" y="1059705"/>
                </a:cubicBezTo>
                <a:cubicBezTo>
                  <a:pt x="1611062" y="741654"/>
                  <a:pt x="1442125" y="413397"/>
                  <a:pt x="1136485" y="294104"/>
                </a:cubicBezTo>
                <a:cubicBezTo>
                  <a:pt x="830845" y="174811"/>
                  <a:pt x="484209" y="301837"/>
                  <a:pt x="328017" y="590370"/>
                </a:cubicBezTo>
                <a:lnTo>
                  <a:pt x="108525" y="4715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7" name="TextBox 13"/>
          <p:cNvSpPr txBox="1">
            <a:spLocks noChangeArrowheads="1"/>
          </p:cNvSpPr>
          <p:nvPr/>
        </p:nvSpPr>
        <p:spPr bwMode="auto">
          <a:xfrm>
            <a:off x="8526463" y="456565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内外部成因</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03</a:t>
            </a:r>
            <a:endParaRPr lang="zh-CN" altLang="en-US" sz="11500" b="1">
              <a:solidFill>
                <a:schemeClr val="bg1"/>
              </a:solidFill>
              <a:latin typeface="Arial" panose="020B0604020202020204" pitchFamily="34" charset="0"/>
              <a:cs typeface="Arial" panose="020B0604020202020204" pitchFamily="34" charset="0"/>
            </a:endParaRPr>
          </a:p>
        </p:txBody>
      </p:sp>
      <p:sp>
        <p:nvSpPr>
          <p:cNvPr id="30727" name="文本框 10"/>
          <p:cNvSpPr txBox="1">
            <a:spLocks noChangeArrowheads="1"/>
          </p:cNvSpPr>
          <p:nvPr/>
        </p:nvSpPr>
        <p:spPr bwMode="auto">
          <a:xfrm>
            <a:off x="5183188" y="4194175"/>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推广目的</a:t>
            </a:r>
          </a:p>
        </p:txBody>
      </p:sp>
      <p:sp>
        <p:nvSpPr>
          <p:cNvPr id="3072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9" name="文本框 11"/>
          <p:cNvSpPr txBox="1">
            <a:spLocks noChangeArrowheads="1"/>
          </p:cNvSpPr>
          <p:nvPr/>
        </p:nvSpPr>
        <p:spPr bwMode="auto">
          <a:xfrm>
            <a:off x="5289550" y="5389563"/>
            <a:ext cx="161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PURPOSES</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0334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Preprocessing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32083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Variables Used</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grpId="0" nodeType="clickEffect">
                                  <p:stCondLst>
                                    <p:cond delay="0"/>
                                  </p:stCondLst>
                                  <p:childTnLst>
                                    <p:animEffect transition="out" filter="wipe(down)">
                                      <p:cBhvr>
                                        <p:cTn id="6" dur="1000"/>
                                        <p:tgtEl>
                                          <p:spTgt spid="15371"/>
                                        </p:tgtEl>
                                      </p:cBhvr>
                                    </p:animEffect>
                                    <p:set>
                                      <p:cBhvr>
                                        <p:cTn id="7" dur="1" fill="hold">
                                          <p:stCondLst>
                                            <p:cond delay="999"/>
                                          </p:stCondLst>
                                        </p:cTn>
                                        <p:tgtEl>
                                          <p:spTgt spid="15371"/>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1000"/>
                                        <p:tgtEl>
                                          <p:spTgt spid="4"/>
                                        </p:tgtEl>
                                      </p:cBhvr>
                                    </p:animEffect>
                                    <p:set>
                                      <p:cBhvr>
                                        <p:cTn id="10" dur="1" fill="hold">
                                          <p:stCondLst>
                                            <p:cond delay="999"/>
                                          </p:stCondLst>
                                        </p:cTn>
                                        <p:tgtEl>
                                          <p:spTgt spid="4"/>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1000"/>
                                        <p:tgtEl>
                                          <p:spTgt spid="15372"/>
                                        </p:tgtEl>
                                      </p:cBhvr>
                                    </p:animEffect>
                                    <p:set>
                                      <p:cBhvr>
                                        <p:cTn id="13" dur="1" fill="hold">
                                          <p:stCondLst>
                                            <p:cond delay="999"/>
                                          </p:stCondLst>
                                        </p:cTn>
                                        <p:tgtEl>
                                          <p:spTgt spid="15372"/>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1000"/>
                                        <p:tgtEl>
                                          <p:spTgt spid="5"/>
                                        </p:tgtEl>
                                      </p:cBhvr>
                                    </p:animEffect>
                                    <p:set>
                                      <p:cBhvr>
                                        <p:cTn id="16" dur="1" fill="hold">
                                          <p:stCondLst>
                                            <p:cond delay="999"/>
                                          </p:stCondLst>
                                        </p:cTn>
                                        <p:tgtEl>
                                          <p:spTgt spid="5"/>
                                        </p:tgtEl>
                                        <p:attrNameLst>
                                          <p:attrName>style.visibility</p:attrName>
                                        </p:attrNameLst>
                                      </p:cBhvr>
                                      <p:to>
                                        <p:strVal val="hidden"/>
                                      </p:to>
                                    </p:set>
                                  </p:childTnLst>
                                </p:cTn>
                              </p:par>
                              <p:par>
                                <p:cTn id="17" presetID="22" presetClass="exit" presetSubtype="4" fill="hold" grpId="0" nodeType="withEffect">
                                  <p:stCondLst>
                                    <p:cond delay="0"/>
                                  </p:stCondLst>
                                  <p:childTnLst>
                                    <p:animEffect transition="out" filter="wipe(down)">
                                      <p:cBhvr>
                                        <p:cTn id="18" dur="1000"/>
                                        <p:tgtEl>
                                          <p:spTgt spid="15373"/>
                                        </p:tgtEl>
                                      </p:cBhvr>
                                    </p:animEffect>
                                    <p:set>
                                      <p:cBhvr>
                                        <p:cTn id="19" dur="1" fill="hold">
                                          <p:stCondLst>
                                            <p:cond delay="999"/>
                                          </p:stCondLst>
                                        </p:cTn>
                                        <p:tgtEl>
                                          <p:spTgt spid="15373"/>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1000"/>
                                        <p:tgtEl>
                                          <p:spTgt spid="7"/>
                                        </p:tgtEl>
                                      </p:cBhvr>
                                    </p:animEffect>
                                    <p:set>
                                      <p:cBhvr>
                                        <p:cTn id="22" dur="1" fill="hold">
                                          <p:stCondLst>
                                            <p:cond delay="999"/>
                                          </p:stCondLst>
                                        </p:cTn>
                                        <p:tgtEl>
                                          <p:spTgt spid="7"/>
                                        </p:tgtEl>
                                        <p:attrNameLst>
                                          <p:attrName>style.visibility</p:attrName>
                                        </p:attrNameLst>
                                      </p:cBhvr>
                                      <p:to>
                                        <p:strVal val="hidden"/>
                                      </p:to>
                                    </p:set>
                                  </p:childTnLst>
                                </p:cTn>
                              </p:par>
                              <p:par>
                                <p:cTn id="23" presetID="22" presetClass="exit" presetSubtype="4" fill="hold" grpId="0" nodeType="withEffect">
                                  <p:stCondLst>
                                    <p:cond delay="0"/>
                                  </p:stCondLst>
                                  <p:childTnLst>
                                    <p:animEffect transition="out" filter="wipe(down)">
                                      <p:cBhvr>
                                        <p:cTn id="24" dur="1000"/>
                                        <p:tgtEl>
                                          <p:spTgt spid="20"/>
                                        </p:tgtEl>
                                      </p:cBhvr>
                                    </p:animEffect>
                                    <p:set>
                                      <p:cBhvr>
                                        <p:cTn id="25" dur="1" fill="hold">
                                          <p:stCondLst>
                                            <p:cond delay="999"/>
                                          </p:stCondLst>
                                        </p:cTn>
                                        <p:tgtEl>
                                          <p:spTgt spid="20"/>
                                        </p:tgtEl>
                                        <p:attrNameLst>
                                          <p:attrName>style.visibility</p:attrName>
                                        </p:attrNameLst>
                                      </p:cBhvr>
                                      <p:to>
                                        <p:strVal val="hidden"/>
                                      </p:to>
                                    </p:set>
                                  </p:childTnLst>
                                </p:cTn>
                              </p:par>
                              <p:par>
                                <p:cTn id="26" presetID="22" presetClass="exit" presetSubtype="4" fill="hold" nodeType="withEffect">
                                  <p:stCondLst>
                                    <p:cond delay="0"/>
                                  </p:stCondLst>
                                  <p:childTnLst>
                                    <p:animEffect transition="out" filter="wipe(down)">
                                      <p:cBhvr>
                                        <p:cTn id="27" dur="1000"/>
                                        <p:tgtEl>
                                          <p:spTgt spid="8"/>
                                        </p:tgtEl>
                                      </p:cBhvr>
                                    </p:animEffect>
                                    <p:set>
                                      <p:cBhvr>
                                        <p:cTn id="28" dur="1" fill="hold">
                                          <p:stCondLst>
                                            <p:cond delay="999"/>
                                          </p:stCondLst>
                                        </p:cTn>
                                        <p:tgtEl>
                                          <p:spTgt spid="8"/>
                                        </p:tgtEl>
                                        <p:attrNameLst>
                                          <p:attrName>style.visibility</p:attrName>
                                        </p:attrNameLst>
                                      </p:cBhvr>
                                      <p:to>
                                        <p:strVal val="hidden"/>
                                      </p:to>
                                    </p:set>
                                  </p:childTnLst>
                                </p:cTn>
                              </p:par>
                              <p:par>
                                <p:cTn id="29" presetID="22" presetClass="exit" presetSubtype="4" fill="hold" grpId="0" nodeType="withEffect">
                                  <p:stCondLst>
                                    <p:cond delay="0"/>
                                  </p:stCondLst>
                                  <p:childTnLst>
                                    <p:animEffect transition="out" filter="wipe(down)">
                                      <p:cBhvr>
                                        <p:cTn id="30" dur="1000"/>
                                        <p:tgtEl>
                                          <p:spTgt spid="15378"/>
                                        </p:tgtEl>
                                      </p:cBhvr>
                                    </p:animEffect>
                                    <p:set>
                                      <p:cBhvr>
                                        <p:cTn id="31" dur="1" fill="hold">
                                          <p:stCondLst>
                                            <p:cond delay="999"/>
                                          </p:stCondLst>
                                        </p:cTn>
                                        <p:tgtEl>
                                          <p:spTgt spid="1537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71" grpId="0"/>
      <p:bldP spid="15372" grpId="0"/>
      <p:bldP spid="15373" grpId="0"/>
      <p:bldP spid="15378" grpId="0"/>
      <p:bldP spid="2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28575"/>
            <a:ext cx="12233275" cy="691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0" y="4602163"/>
            <a:ext cx="12192000" cy="2255837"/>
          </a:xfrm>
          <a:prstGeom prst="rect">
            <a:avLst/>
          </a:prstGeom>
          <a:solidFill>
            <a:schemeClr val="tx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31748" name="Rectangle 18"/>
          <p:cNvSpPr>
            <a:spLocks noChangeArrowheads="1"/>
          </p:cNvSpPr>
          <p:nvPr/>
        </p:nvSpPr>
        <p:spPr bwMode="auto">
          <a:xfrm>
            <a:off x="969963"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cxnSp>
        <p:nvCxnSpPr>
          <p:cNvPr id="31749" name="Straight Connector 22"/>
          <p:cNvCxnSpPr>
            <a:cxnSpLocks noChangeShapeType="1"/>
          </p:cNvCxnSpPr>
          <p:nvPr/>
        </p:nvCxnSpPr>
        <p:spPr bwMode="auto">
          <a:xfrm>
            <a:off x="4264025"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cxnSp>
        <p:nvCxnSpPr>
          <p:cNvPr id="31750" name="Straight Connector 23"/>
          <p:cNvCxnSpPr>
            <a:cxnSpLocks noChangeShapeType="1"/>
          </p:cNvCxnSpPr>
          <p:nvPr/>
        </p:nvCxnSpPr>
        <p:spPr bwMode="auto">
          <a:xfrm>
            <a:off x="7937500"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sp>
        <p:nvSpPr>
          <p:cNvPr id="31751" name="Rectangle 8"/>
          <p:cNvSpPr>
            <a:spLocks noChangeArrowheads="1"/>
          </p:cNvSpPr>
          <p:nvPr/>
        </p:nvSpPr>
        <p:spPr bwMode="auto">
          <a:xfrm>
            <a:off x="0" y="3919538"/>
            <a:ext cx="12192000" cy="681037"/>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1752" name="组合 7"/>
          <p:cNvGrpSpPr>
            <a:grpSpLocks/>
          </p:cNvGrpSpPr>
          <p:nvPr/>
        </p:nvGrpSpPr>
        <p:grpSpPr bwMode="auto">
          <a:xfrm flipH="1">
            <a:off x="2108200" y="3992563"/>
            <a:ext cx="474663" cy="473075"/>
            <a:chOff x="0" y="0"/>
            <a:chExt cx="1422030" cy="1422030"/>
          </a:xfrm>
        </p:grpSpPr>
        <p:sp>
          <p:nvSpPr>
            <p:cNvPr id="31753" name="Freeform 4"/>
            <p:cNvSpPr>
              <a:spLocks noEditPoints="1"/>
            </p:cNvSpPr>
            <p:nvPr/>
          </p:nvSpPr>
          <p:spPr bwMode="auto">
            <a:xfrm>
              <a:off x="309216" y="312811"/>
              <a:ext cx="1011240" cy="906073"/>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4"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5" name="组合 10"/>
          <p:cNvGrpSpPr>
            <a:grpSpLocks/>
          </p:cNvGrpSpPr>
          <p:nvPr/>
        </p:nvGrpSpPr>
        <p:grpSpPr bwMode="auto">
          <a:xfrm flipH="1">
            <a:off x="5783263" y="3997325"/>
            <a:ext cx="474662" cy="474663"/>
            <a:chOff x="0" y="0"/>
            <a:chExt cx="1422030" cy="1422030"/>
          </a:xfrm>
        </p:grpSpPr>
        <p:sp>
          <p:nvSpPr>
            <p:cNvPr id="31756"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7"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8" name="组合 13"/>
          <p:cNvGrpSpPr>
            <a:grpSpLocks/>
          </p:cNvGrpSpPr>
          <p:nvPr/>
        </p:nvGrpSpPr>
        <p:grpSpPr bwMode="auto">
          <a:xfrm flipH="1">
            <a:off x="9467850" y="4067175"/>
            <a:ext cx="474663" cy="474663"/>
            <a:chOff x="0" y="0"/>
            <a:chExt cx="1422030" cy="1422030"/>
          </a:xfrm>
        </p:grpSpPr>
        <p:sp>
          <p:nvSpPr>
            <p:cNvPr id="3175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60"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1761" name="Rectangle 18"/>
          <p:cNvSpPr>
            <a:spLocks noChangeArrowheads="1"/>
          </p:cNvSpPr>
          <p:nvPr/>
        </p:nvSpPr>
        <p:spPr bwMode="auto">
          <a:xfrm>
            <a:off x="4864100"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
        <p:nvSpPr>
          <p:cNvPr id="31762" name="Rectangle 18"/>
          <p:cNvSpPr>
            <a:spLocks noChangeArrowheads="1"/>
          </p:cNvSpPr>
          <p:nvPr/>
        </p:nvSpPr>
        <p:spPr bwMode="auto">
          <a:xfrm>
            <a:off x="8593138"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34"/>
          <p:cNvGrpSpPr>
            <a:grpSpLocks/>
          </p:cNvGrpSpPr>
          <p:nvPr/>
        </p:nvGrpSpPr>
        <p:grpSpPr bwMode="auto">
          <a:xfrm flipV="1">
            <a:off x="2598738" y="728663"/>
            <a:ext cx="9583737" cy="66675"/>
            <a:chOff x="0" y="0"/>
            <a:chExt cx="17795517" cy="198783"/>
          </a:xfrm>
        </p:grpSpPr>
        <p:sp>
          <p:nvSpPr>
            <p:cNvPr id="32771" name="矩形 30"/>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2772" name="组合 16"/>
            <p:cNvGrpSpPr>
              <a:grpSpLocks/>
            </p:cNvGrpSpPr>
            <p:nvPr/>
          </p:nvGrpSpPr>
          <p:grpSpPr bwMode="auto">
            <a:xfrm>
              <a:off x="3141995" y="0"/>
              <a:ext cx="14653522" cy="198783"/>
              <a:chOff x="0" y="0"/>
              <a:chExt cx="14653522" cy="198783"/>
            </a:xfrm>
          </p:grpSpPr>
          <p:sp>
            <p:nvSpPr>
              <p:cNvPr id="32773" name="矩形 15"/>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4" name="矩形 29"/>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5" name="矩形 31"/>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6" name="矩形 32"/>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32777" name="等腰三角形 5"/>
          <p:cNvSpPr>
            <a:spLocks/>
          </p:cNvSpPr>
          <p:nvPr/>
        </p:nvSpPr>
        <p:spPr bwMode="auto">
          <a:xfrm>
            <a:off x="855663" y="498475"/>
            <a:ext cx="3851275"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32778" name="图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3105150"/>
            <a:ext cx="19018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AutoShape 6"/>
          <p:cNvSpPr>
            <a:spLocks/>
          </p:cNvSpPr>
          <p:nvPr/>
        </p:nvSpPr>
        <p:spPr bwMode="auto">
          <a:xfrm>
            <a:off x="1666875" y="5824538"/>
            <a:ext cx="1998663" cy="1270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0" name="AutoShape 1"/>
          <p:cNvSpPr>
            <a:spLocks/>
          </p:cNvSpPr>
          <p:nvPr/>
        </p:nvSpPr>
        <p:spPr bwMode="auto">
          <a:xfrm>
            <a:off x="3563938" y="5824538"/>
            <a:ext cx="2471737"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sp>
        <p:nvSpPr>
          <p:cNvPr id="32781" name="AutoShape 2"/>
          <p:cNvSpPr>
            <a:spLocks/>
          </p:cNvSpPr>
          <p:nvPr/>
        </p:nvSpPr>
        <p:spPr bwMode="auto">
          <a:xfrm>
            <a:off x="8067675" y="3105150"/>
            <a:ext cx="2416175" cy="2719388"/>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pic>
        <p:nvPicPr>
          <p:cNvPr id="32782" name="Picture 3" descr="pic6.jpg"/>
          <p:cNvPicPr>
            <a:picLocks noChangeAspect="1"/>
          </p:cNvPicPr>
          <p:nvPr/>
        </p:nvPicPr>
        <p:blipFill>
          <a:blip r:embed="rId3">
            <a:extLst>
              <a:ext uri="{28A0092B-C50C-407E-A947-70E740481C1C}">
                <a14:useLocalDpi xmlns:a14="http://schemas.microsoft.com/office/drawing/2010/main" val="0"/>
              </a:ext>
            </a:extLst>
          </a:blip>
          <a:srcRect l="48148" t="4204" r="13683" b="5673"/>
          <a:stretch>
            <a:fillRect/>
          </a:stretch>
        </p:blipFill>
        <p:spPr bwMode="auto">
          <a:xfrm>
            <a:off x="6013450" y="3105150"/>
            <a:ext cx="2049463" cy="2719388"/>
          </a:xfrm>
          <a:prstGeom prst="rect">
            <a:avLst/>
          </a:prstGeom>
          <a:noFill/>
          <a:ln w="25400" cmpd="sng">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32783" name="AutoShape 4"/>
          <p:cNvSpPr>
            <a:spLocks/>
          </p:cNvSpPr>
          <p:nvPr/>
        </p:nvSpPr>
        <p:spPr bwMode="auto">
          <a:xfrm>
            <a:off x="3567113" y="3105150"/>
            <a:ext cx="2468562" cy="2719388"/>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4" name="AutoShape 7"/>
          <p:cNvSpPr>
            <a:spLocks/>
          </p:cNvSpPr>
          <p:nvPr/>
        </p:nvSpPr>
        <p:spPr bwMode="auto">
          <a:xfrm>
            <a:off x="6038850" y="5824538"/>
            <a:ext cx="2049463"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E2D7C9"/>
          </a:solidFill>
          <a:ln w="25400" cap="flat" cmpd="sng">
            <a:solidFill>
              <a:srgbClr val="000000">
                <a:alpha val="0"/>
              </a:srgbClr>
            </a:solidFill>
            <a:round/>
            <a:headEnd/>
            <a:tailEnd/>
          </a:ln>
        </p:spPr>
        <p:txBody>
          <a:bodyPr lIns="0" tIns="0" rIns="0" bIns="0"/>
          <a:lstStyle/>
          <a:p>
            <a:endParaRPr lang="zh-CN" altLang="en-US"/>
          </a:p>
        </p:txBody>
      </p:sp>
      <p:sp>
        <p:nvSpPr>
          <p:cNvPr id="32785" name="AutoShape 8"/>
          <p:cNvSpPr>
            <a:spLocks/>
          </p:cNvSpPr>
          <p:nvPr/>
        </p:nvSpPr>
        <p:spPr bwMode="auto">
          <a:xfrm>
            <a:off x="8080375" y="5824538"/>
            <a:ext cx="2416175" cy="1143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6" name="矩形 9"/>
          <p:cNvSpPr>
            <a:spLocks noChangeArrowheads="1"/>
          </p:cNvSpPr>
          <p:nvPr/>
        </p:nvSpPr>
        <p:spPr bwMode="auto">
          <a:xfrm>
            <a:off x="1666875" y="2271713"/>
            <a:ext cx="90090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32787" name="TextBox 13"/>
          <p:cNvSpPr txBox="1">
            <a:spLocks noChangeArrowheads="1"/>
          </p:cNvSpPr>
          <p:nvPr/>
        </p:nvSpPr>
        <p:spPr bwMode="auto">
          <a:xfrm>
            <a:off x="1666875" y="1958975"/>
            <a:ext cx="1374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8" name="TextBox 13"/>
          <p:cNvSpPr txBox="1">
            <a:spLocks noChangeArrowheads="1"/>
          </p:cNvSpPr>
          <p:nvPr/>
        </p:nvSpPr>
        <p:spPr bwMode="auto">
          <a:xfrm>
            <a:off x="3698875" y="406400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9" name="TextBox 13"/>
          <p:cNvSpPr txBox="1">
            <a:spLocks noChangeArrowheads="1"/>
          </p:cNvSpPr>
          <p:nvPr/>
        </p:nvSpPr>
        <p:spPr bwMode="auto">
          <a:xfrm>
            <a:off x="4032250" y="4352925"/>
            <a:ext cx="16716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0" name="TextBox 13"/>
          <p:cNvSpPr txBox="1">
            <a:spLocks noChangeArrowheads="1"/>
          </p:cNvSpPr>
          <p:nvPr/>
        </p:nvSpPr>
        <p:spPr bwMode="auto">
          <a:xfrm>
            <a:off x="8088313" y="406400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91" name="TextBox 13"/>
          <p:cNvSpPr txBox="1">
            <a:spLocks noChangeArrowheads="1"/>
          </p:cNvSpPr>
          <p:nvPr/>
        </p:nvSpPr>
        <p:spPr bwMode="auto">
          <a:xfrm>
            <a:off x="8421688" y="4352925"/>
            <a:ext cx="16716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2" name="等腰三角形 5"/>
          <p:cNvSpPr>
            <a:spLocks/>
          </p:cNvSpPr>
          <p:nvPr/>
        </p:nvSpPr>
        <p:spPr bwMode="auto">
          <a:xfrm>
            <a:off x="-6350" y="158750"/>
            <a:ext cx="3849688"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2700"/>
            <a:ext cx="122047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矩形 2"/>
          <p:cNvSpPr>
            <a:spLocks noChangeArrowheads="1"/>
          </p:cNvSpPr>
          <p:nvPr/>
        </p:nvSpPr>
        <p:spPr bwMode="auto">
          <a:xfrm>
            <a:off x="7038975" y="0"/>
            <a:ext cx="5153025" cy="6858000"/>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3796" name="矩形 3"/>
          <p:cNvSpPr>
            <a:spLocks noChangeArrowheads="1"/>
          </p:cNvSpPr>
          <p:nvPr/>
        </p:nvSpPr>
        <p:spPr bwMode="auto">
          <a:xfrm>
            <a:off x="7707313" y="3159125"/>
            <a:ext cx="38163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33797"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163" y="1968500"/>
            <a:ext cx="523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7650" y="1968500"/>
            <a:ext cx="6953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5238" y="1968500"/>
            <a:ext cx="695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0"/>
          <p:cNvPicPr>
            <a:picLocks noChangeAspect="1" noChangeArrowheads="1"/>
          </p:cNvPicPr>
          <p:nvPr/>
        </p:nvPicPr>
        <p:blipFill>
          <a:blip r:embed="rId2">
            <a:extLst>
              <a:ext uri="{28A0092B-C50C-407E-A947-70E740481C1C}">
                <a14:useLocalDpi xmlns:a14="http://schemas.microsoft.com/office/drawing/2010/main" val="0"/>
              </a:ext>
            </a:extLst>
          </a:blip>
          <a:srcRect l="11678" r="12981"/>
          <a:stretch>
            <a:fillRect/>
          </a:stretch>
        </p:blipFill>
        <p:spPr bwMode="auto">
          <a:xfrm>
            <a:off x="7896225" y="0"/>
            <a:ext cx="4295775"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14"/>
          <p:cNvSpPr>
            <a:spLocks noChangeArrowheads="1"/>
          </p:cNvSpPr>
          <p:nvPr/>
        </p:nvSpPr>
        <p:spPr bwMode="auto">
          <a:xfrm>
            <a:off x="0" y="1905000"/>
            <a:ext cx="7924800" cy="3048000"/>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4820" name="TextBox 4"/>
          <p:cNvSpPr txBox="1">
            <a:spLocks noChangeArrowheads="1"/>
          </p:cNvSpPr>
          <p:nvPr/>
        </p:nvSpPr>
        <p:spPr bwMode="auto">
          <a:xfrm>
            <a:off x="965200" y="2535238"/>
            <a:ext cx="350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Arial" panose="020B0604020202020204" pitchFamily="34" charset="0"/>
                <a:cs typeface="Arial" panose="020B0604020202020204" pitchFamily="34" charset="0"/>
              </a:rPr>
              <a:t>ABOUT US</a:t>
            </a:r>
          </a:p>
        </p:txBody>
      </p:sp>
      <p:cxnSp>
        <p:nvCxnSpPr>
          <p:cNvPr id="34821" name="Straight Connector 8"/>
          <p:cNvCxnSpPr>
            <a:cxnSpLocks noChangeShapeType="1"/>
          </p:cNvCxnSpPr>
          <p:nvPr/>
        </p:nvCxnSpPr>
        <p:spPr bwMode="auto">
          <a:xfrm>
            <a:off x="965200" y="3265488"/>
            <a:ext cx="59436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4822" name="Rectangle 18"/>
          <p:cNvSpPr>
            <a:spLocks noChangeArrowheads="1"/>
          </p:cNvSpPr>
          <p:nvPr/>
        </p:nvSpPr>
        <p:spPr bwMode="auto">
          <a:xfrm>
            <a:off x="7924800" y="1905000"/>
            <a:ext cx="4267200" cy="3048000"/>
          </a:xfrm>
          <a:prstGeom prst="rect">
            <a:avLst/>
          </a:prstGeom>
          <a:solidFill>
            <a:srgbClr val="BF2121">
              <a:alpha val="5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pic>
        <p:nvPicPr>
          <p:cNvPr id="34823"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725" y="2762250"/>
            <a:ext cx="15557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矩形 9"/>
          <p:cNvSpPr>
            <a:spLocks noChangeArrowheads="1"/>
          </p:cNvSpPr>
          <p:nvPr/>
        </p:nvSpPr>
        <p:spPr bwMode="auto">
          <a:xfrm>
            <a:off x="965200" y="3502025"/>
            <a:ext cx="5943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04</a:t>
            </a:r>
            <a:endParaRPr lang="zh-CN" altLang="en-US" sz="11500" b="1">
              <a:solidFill>
                <a:schemeClr val="bg1"/>
              </a:solidFill>
              <a:latin typeface="Arial" panose="020B0604020202020204" pitchFamily="34" charset="0"/>
              <a:cs typeface="Arial" panose="020B0604020202020204" pitchFamily="34" charset="0"/>
            </a:endParaRPr>
          </a:p>
        </p:txBody>
      </p:sp>
      <p:sp>
        <p:nvSpPr>
          <p:cNvPr id="35847" name="文本框 10"/>
          <p:cNvSpPr txBox="1">
            <a:spLocks noChangeArrowheads="1"/>
          </p:cNvSpPr>
          <p:nvPr/>
        </p:nvSpPr>
        <p:spPr bwMode="auto">
          <a:xfrm>
            <a:off x="4772025" y="4186238"/>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推广措施方案</a:t>
            </a:r>
          </a:p>
        </p:txBody>
      </p:sp>
      <p:sp>
        <p:nvSpPr>
          <p:cNvPr id="3584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9" name="文本框 11"/>
          <p:cNvSpPr txBox="1">
            <a:spLocks noChangeArrowheads="1"/>
          </p:cNvSpPr>
          <p:nvPr/>
        </p:nvSpPr>
        <p:spPr bwMode="auto">
          <a:xfrm>
            <a:off x="5311775" y="5389563"/>
            <a:ext cx="169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MEASURES </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Freeform 17"/>
          <p:cNvSpPr>
            <a:spLocks/>
          </p:cNvSpPr>
          <p:nvPr/>
        </p:nvSpPr>
        <p:spPr bwMode="auto">
          <a:xfrm>
            <a:off x="0" y="1504950"/>
            <a:ext cx="12211050" cy="4395788"/>
          </a:xfrm>
          <a:custGeom>
            <a:avLst/>
            <a:gdLst>
              <a:gd name="T0" fmla="*/ 0 w 12192000"/>
              <a:gd name="T1" fmla="*/ 0 h 4395943"/>
              <a:gd name="T2" fmla="*/ 12192000 w 12192000"/>
              <a:gd name="T3" fmla="*/ 0 h 4395943"/>
              <a:gd name="T4" fmla="*/ 12192000 w 12192000"/>
              <a:gd name="T5" fmla="*/ 3378906 h 4395943"/>
              <a:gd name="T6" fmla="*/ 7170885 w 12192000"/>
              <a:gd name="T7" fmla="*/ 3378906 h 4395943"/>
              <a:gd name="T8" fmla="*/ 7155401 w 12192000"/>
              <a:gd name="T9" fmla="*/ 3532507 h 4395943"/>
              <a:gd name="T10" fmla="*/ 6096000 w 12192000"/>
              <a:gd name="T11" fmla="*/ 4395943 h 4395943"/>
              <a:gd name="T12" fmla="*/ 5036600 w 12192000"/>
              <a:gd name="T13" fmla="*/ 3532507 h 4395943"/>
              <a:gd name="T14" fmla="*/ 5021116 w 12192000"/>
              <a:gd name="T15" fmla="*/ 3378906 h 4395943"/>
              <a:gd name="T16" fmla="*/ 0 w 12192000"/>
              <a:gd name="T17" fmla="*/ 3378906 h 4395943"/>
              <a:gd name="T18" fmla="*/ 0 w 12192000"/>
              <a:gd name="T19" fmla="*/ 0 h 4395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2000" h="4395943">
                <a:moveTo>
                  <a:pt x="0" y="0"/>
                </a:moveTo>
                <a:lnTo>
                  <a:pt x="12192000" y="0"/>
                </a:lnTo>
                <a:lnTo>
                  <a:pt x="12192000" y="3378906"/>
                </a:lnTo>
                <a:lnTo>
                  <a:pt x="7170885" y="3378906"/>
                </a:lnTo>
                <a:lnTo>
                  <a:pt x="7155401" y="3532507"/>
                </a:lnTo>
                <a:cubicBezTo>
                  <a:pt x="7054567" y="4025269"/>
                  <a:pt x="6618571" y="4395943"/>
                  <a:pt x="6096000" y="4395943"/>
                </a:cubicBezTo>
                <a:cubicBezTo>
                  <a:pt x="5573429" y="4395943"/>
                  <a:pt x="5137434" y="4025269"/>
                  <a:pt x="5036600" y="3532507"/>
                </a:cubicBezTo>
                <a:lnTo>
                  <a:pt x="5021116" y="3378906"/>
                </a:lnTo>
                <a:lnTo>
                  <a:pt x="0" y="3378906"/>
                </a:lnTo>
                <a:lnTo>
                  <a:pt x="0" y="0"/>
                </a:lnTo>
                <a:close/>
              </a:path>
            </a:pathLst>
          </a:custGeom>
          <a:solidFill>
            <a:schemeClr val="bg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68" name="Rectangle 18"/>
          <p:cNvSpPr>
            <a:spLocks noChangeArrowheads="1"/>
          </p:cNvSpPr>
          <p:nvPr/>
        </p:nvSpPr>
        <p:spPr bwMode="auto">
          <a:xfrm>
            <a:off x="0" y="957263"/>
            <a:ext cx="12192000" cy="547687"/>
          </a:xfrm>
          <a:prstGeom prst="rect">
            <a:avLst/>
          </a:prstGeom>
          <a:solidFill>
            <a:srgbClr val="BF2121">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grpSp>
        <p:nvGrpSpPr>
          <p:cNvPr id="36869" name="Group 20"/>
          <p:cNvGrpSpPr>
            <a:grpSpLocks/>
          </p:cNvGrpSpPr>
          <p:nvPr/>
        </p:nvGrpSpPr>
        <p:grpSpPr bwMode="auto">
          <a:xfrm>
            <a:off x="2309813" y="2735263"/>
            <a:ext cx="1930400" cy="911225"/>
            <a:chOff x="0" y="0"/>
            <a:chExt cx="1930622" cy="910872"/>
          </a:xfrm>
        </p:grpSpPr>
        <p:sp>
          <p:nvSpPr>
            <p:cNvPr id="36870" name="TextBox 51"/>
            <p:cNvSpPr txBox="1">
              <a:spLocks noChangeArrowheads="1"/>
            </p:cNvSpPr>
            <p:nvPr/>
          </p:nvSpPr>
          <p:spPr bwMode="auto">
            <a:xfrm>
              <a:off x="4274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指导原则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1" name="Rectangle 45"/>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2" name="Group 21"/>
          <p:cNvGrpSpPr>
            <a:grpSpLocks/>
          </p:cNvGrpSpPr>
          <p:nvPr/>
        </p:nvGrpSpPr>
        <p:grpSpPr bwMode="auto">
          <a:xfrm>
            <a:off x="5130800" y="2735263"/>
            <a:ext cx="1930400" cy="911225"/>
            <a:chOff x="0" y="0"/>
            <a:chExt cx="1930622" cy="910872"/>
          </a:xfrm>
        </p:grpSpPr>
        <p:sp>
          <p:nvSpPr>
            <p:cNvPr id="36873" name="TextBox 55"/>
            <p:cNvSpPr txBox="1">
              <a:spLocks noChangeArrowheads="1"/>
            </p:cNvSpPr>
            <p:nvPr/>
          </p:nvSpPr>
          <p:spPr bwMode="auto">
            <a:xfrm>
              <a:off x="4113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行为准则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4" name="Rectangle 42"/>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5" name="Group 23"/>
          <p:cNvGrpSpPr>
            <a:grpSpLocks/>
          </p:cNvGrpSpPr>
          <p:nvPr/>
        </p:nvGrpSpPr>
        <p:grpSpPr bwMode="auto">
          <a:xfrm>
            <a:off x="7951788" y="2735263"/>
            <a:ext cx="1930400" cy="911225"/>
            <a:chOff x="0" y="0"/>
            <a:chExt cx="1930622" cy="910872"/>
          </a:xfrm>
        </p:grpSpPr>
        <p:sp>
          <p:nvSpPr>
            <p:cNvPr id="36876" name="TextBox 59"/>
            <p:cNvSpPr txBox="1">
              <a:spLocks noChangeArrowheads="1"/>
            </p:cNvSpPr>
            <p:nvPr/>
          </p:nvSpPr>
          <p:spPr bwMode="auto">
            <a:xfrm>
              <a:off x="370852"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价值体系</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7" name="Rectangle 39"/>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8" name="组合 13"/>
          <p:cNvGrpSpPr>
            <a:grpSpLocks/>
          </p:cNvGrpSpPr>
          <p:nvPr/>
        </p:nvGrpSpPr>
        <p:grpSpPr bwMode="auto">
          <a:xfrm>
            <a:off x="5424488" y="4143375"/>
            <a:ext cx="1422400" cy="1420813"/>
            <a:chOff x="0" y="0"/>
            <a:chExt cx="1422030" cy="1422030"/>
          </a:xfrm>
        </p:grpSpPr>
        <p:sp>
          <p:nvSpPr>
            <p:cNvPr id="3687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rgbClr val="2B2B2B"/>
            </a:solidFill>
            <a:ln w="9525" cmpd="sng">
              <a:solidFill>
                <a:srgbClr val="2B2B2B"/>
              </a:solidFill>
              <a:miter lim="800000"/>
              <a:headEnd/>
              <a:tailEnd/>
            </a:ln>
          </p:spPr>
          <p:txBody>
            <a:bodyPr lIns="121888" tIns="60944" rIns="121888" bIns="60944"/>
            <a:lstStyle/>
            <a:p>
              <a:endParaRPr lang="zh-CN" altLang="en-US"/>
            </a:p>
          </p:txBody>
        </p:sp>
        <p:sp>
          <p:nvSpPr>
            <p:cNvPr id="36880" name="Oval 4"/>
            <p:cNvSpPr>
              <a:spLocks noChangeArrowheads="1"/>
            </p:cNvSpPr>
            <p:nvPr/>
          </p:nvSpPr>
          <p:spPr bwMode="auto">
            <a:xfrm>
              <a:off x="0" y="0"/>
              <a:ext cx="1422030" cy="1422030"/>
            </a:xfrm>
            <a:prstGeom prst="ellipse">
              <a:avLst/>
            </a:prstGeom>
            <a:noFill/>
            <a:ln w="12700" cmpd="sng">
              <a:solidFill>
                <a:srgbClr val="2B2B2B"/>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6881" name="Freeform 160"/>
          <p:cNvSpPr>
            <a:spLocks/>
          </p:cNvSpPr>
          <p:nvPr/>
        </p:nvSpPr>
        <p:spPr bwMode="auto">
          <a:xfrm>
            <a:off x="2921000" y="1974850"/>
            <a:ext cx="546100" cy="471488"/>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rgbClr val="00B050"/>
          </a:solidFill>
          <a:ln>
            <a:noFill/>
          </a:ln>
          <a:extLst/>
        </p:spPr>
        <p:txBody>
          <a:bodyPr wrap="none" anchor="ctr"/>
          <a:lstStyle/>
          <a:p>
            <a:endParaRPr lang="zh-CN" altLang="en-US"/>
          </a:p>
        </p:txBody>
      </p:sp>
      <p:sp>
        <p:nvSpPr>
          <p:cNvPr id="36882" name="Freeform 28"/>
          <p:cNvSpPr>
            <a:spLocks/>
          </p:cNvSpPr>
          <p:nvPr/>
        </p:nvSpPr>
        <p:spPr bwMode="auto">
          <a:xfrm>
            <a:off x="5799138" y="1943100"/>
            <a:ext cx="614362" cy="517525"/>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883" name="Freeform 135"/>
          <p:cNvSpPr>
            <a:spLocks/>
          </p:cNvSpPr>
          <p:nvPr/>
        </p:nvSpPr>
        <p:spPr bwMode="auto">
          <a:xfrm>
            <a:off x="8602663" y="1990725"/>
            <a:ext cx="403225" cy="512763"/>
          </a:xfrm>
          <a:custGeom>
            <a:avLst/>
            <a:gdLst>
              <a:gd name="T0" fmla="*/ 302 w 356"/>
              <a:gd name="T1" fmla="*/ 0 h 453"/>
              <a:gd name="T2" fmla="*/ 302 w 356"/>
              <a:gd name="T3" fmla="*/ 0 h 453"/>
              <a:gd name="T4" fmla="*/ 53 w 356"/>
              <a:gd name="T5" fmla="*/ 0 h 453"/>
              <a:gd name="T6" fmla="*/ 0 w 356"/>
              <a:gd name="T7" fmla="*/ 54 h 453"/>
              <a:gd name="T8" fmla="*/ 0 w 356"/>
              <a:gd name="T9" fmla="*/ 399 h 453"/>
              <a:gd name="T10" fmla="*/ 53 w 356"/>
              <a:gd name="T11" fmla="*/ 452 h 453"/>
              <a:gd name="T12" fmla="*/ 302 w 356"/>
              <a:gd name="T13" fmla="*/ 452 h 453"/>
              <a:gd name="T14" fmla="*/ 355 w 356"/>
              <a:gd name="T15" fmla="*/ 399 h 453"/>
              <a:gd name="T16" fmla="*/ 355 w 356"/>
              <a:gd name="T17" fmla="*/ 54 h 453"/>
              <a:gd name="T18" fmla="*/ 302 w 356"/>
              <a:gd name="T19" fmla="*/ 0 h 453"/>
              <a:gd name="T20" fmla="*/ 302 w 356"/>
              <a:gd name="T21" fmla="*/ 399 h 453"/>
              <a:gd name="T22" fmla="*/ 302 w 356"/>
              <a:gd name="T23" fmla="*/ 399 h 453"/>
              <a:gd name="T24" fmla="*/ 53 w 356"/>
              <a:gd name="T25" fmla="*/ 399 h 453"/>
              <a:gd name="T26" fmla="*/ 53 w 356"/>
              <a:gd name="T27" fmla="*/ 54 h 453"/>
              <a:gd name="T28" fmla="*/ 302 w 356"/>
              <a:gd name="T29" fmla="*/ 54 h 453"/>
              <a:gd name="T30" fmla="*/ 302 w 356"/>
              <a:gd name="T31"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453">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81"/>
                                        </p:tgtEl>
                                        <p:attrNameLst>
                                          <p:attrName>style.visibility</p:attrName>
                                        </p:attrNameLst>
                                      </p:cBhvr>
                                      <p:to>
                                        <p:strVal val="visible"/>
                                      </p:to>
                                    </p:set>
                                    <p:animEffect transition="in" filter="fade">
                                      <p:cBhvr>
                                        <p:cTn id="7" dur="500"/>
                                        <p:tgtEl>
                                          <p:spTgt spid="368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82"/>
                                        </p:tgtEl>
                                        <p:attrNameLst>
                                          <p:attrName>style.visibility</p:attrName>
                                        </p:attrNameLst>
                                      </p:cBhvr>
                                      <p:to>
                                        <p:strVal val="visible"/>
                                      </p:to>
                                    </p:set>
                                    <p:animEffect transition="in" filter="fade">
                                      <p:cBhvr>
                                        <p:cTn id="10" dur="500"/>
                                        <p:tgtEl>
                                          <p:spTgt spid="368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883"/>
                                        </p:tgtEl>
                                        <p:attrNameLst>
                                          <p:attrName>style.visibility</p:attrName>
                                        </p:attrNameLst>
                                      </p:cBhvr>
                                      <p:to>
                                        <p:strVal val="visible"/>
                                      </p:to>
                                    </p:set>
                                    <p:animEffect transition="in" filter="fade">
                                      <p:cBhvr>
                                        <p:cTn id="13" dur="500"/>
                                        <p:tgtEl>
                                          <p:spTgt spid="36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1" grpId="0" animBg="1"/>
      <p:bldP spid="36882" grpId="0" animBg="1"/>
      <p:bldP spid="3688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p:cNvSpPr>
            <a:spLocks noChangeArrowheads="1"/>
          </p:cNvSpPr>
          <p:nvPr/>
        </p:nvSpPr>
        <p:spPr bwMode="auto">
          <a:xfrm>
            <a:off x="0" y="1252538"/>
            <a:ext cx="12192000" cy="4352925"/>
          </a:xfrm>
          <a:prstGeom prst="rect">
            <a:avLst/>
          </a:prstGeom>
          <a:solidFill>
            <a:srgbClr val="BF2121">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7892" name="Group 9"/>
          <p:cNvGrpSpPr>
            <a:grpSpLocks/>
          </p:cNvGrpSpPr>
          <p:nvPr/>
        </p:nvGrpSpPr>
        <p:grpSpPr bwMode="auto">
          <a:xfrm>
            <a:off x="2357438" y="3429000"/>
            <a:ext cx="7477125" cy="1276350"/>
            <a:chOff x="0" y="0"/>
            <a:chExt cx="7475543" cy="1276937"/>
          </a:xfrm>
        </p:grpSpPr>
        <p:sp>
          <p:nvSpPr>
            <p:cNvPr id="37893" name="TextBox 4"/>
            <p:cNvSpPr txBox="1">
              <a:spLocks noChangeArrowheads="1"/>
            </p:cNvSpPr>
            <p:nvPr/>
          </p:nvSpPr>
          <p:spPr bwMode="auto">
            <a:xfrm>
              <a:off x="1287465" y="0"/>
              <a:ext cx="4900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FFFFFF"/>
                  </a:solidFill>
                  <a:latin typeface="微软雅黑" panose="020B0503020204020204" pitchFamily="34" charset="-122"/>
                  <a:ea typeface="微软雅黑" panose="020B0503020204020204" pitchFamily="34" charset="-122"/>
                </a:rPr>
                <a:t>Meet Our </a:t>
              </a:r>
              <a:r>
                <a:rPr lang="en-US" altLang="zh-CN" sz="2400" b="1">
                  <a:solidFill>
                    <a:srgbClr val="181717"/>
                  </a:solidFill>
                  <a:latin typeface="微软雅黑" panose="020B0503020204020204" pitchFamily="34" charset="-122"/>
                  <a:ea typeface="微软雅黑" panose="020B0503020204020204" pitchFamily="34" charset="-122"/>
                </a:rPr>
                <a:t>Proffesional</a:t>
              </a:r>
              <a:r>
                <a:rPr lang="en-US" altLang="zh-CN" sz="2400">
                  <a:solidFill>
                    <a:srgbClr val="3B3838"/>
                  </a:solidFill>
                  <a:latin typeface="微软雅黑" panose="020B0503020204020204" pitchFamily="34" charset="-122"/>
                  <a:ea typeface="微软雅黑" panose="020B0503020204020204" pitchFamily="34" charset="-122"/>
                </a:rPr>
                <a:t> </a:t>
              </a:r>
              <a:r>
                <a:rPr lang="en-US" altLang="zh-CN" sz="2400">
                  <a:solidFill>
                    <a:srgbClr val="FFFFFF"/>
                  </a:solidFill>
                  <a:latin typeface="微软雅黑" panose="020B0503020204020204" pitchFamily="34" charset="-122"/>
                  <a:ea typeface="微软雅黑" panose="020B0503020204020204" pitchFamily="34" charset="-122"/>
                </a:rPr>
                <a:t>Team</a:t>
              </a:r>
              <a:endParaRPr lang="en-US" altLang="zh-CN" sz="2400">
                <a:solidFill>
                  <a:srgbClr val="00B0F0"/>
                </a:solidFill>
                <a:latin typeface="微软雅黑" panose="020B0503020204020204" pitchFamily="34" charset="-122"/>
                <a:ea typeface="微软雅黑" panose="020B0503020204020204" pitchFamily="34" charset="-122"/>
              </a:endParaRPr>
            </a:p>
          </p:txBody>
        </p:sp>
        <p:cxnSp>
          <p:nvCxnSpPr>
            <p:cNvPr id="37894" name="Straight Connector 6"/>
            <p:cNvCxnSpPr>
              <a:cxnSpLocks noChangeShapeType="1"/>
            </p:cNvCxnSpPr>
            <p:nvPr/>
          </p:nvCxnSpPr>
          <p:spPr bwMode="auto">
            <a:xfrm>
              <a:off x="3393859" y="664296"/>
              <a:ext cx="68782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7895" name="TextBox 8"/>
            <p:cNvSpPr txBox="1">
              <a:spLocks noChangeArrowheads="1"/>
            </p:cNvSpPr>
            <p:nvPr/>
          </p:nvSpPr>
          <p:spPr bwMode="auto">
            <a:xfrm>
              <a:off x="0" y="846050"/>
              <a:ext cx="74755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00">
                  <a:solidFill>
                    <a:srgbClr val="FFFFFF"/>
                  </a:solidFill>
                  <a:latin typeface="微软雅黑" panose="020B0503020204020204" pitchFamily="34" charset="-122"/>
                  <a:ea typeface="微软雅黑" panose="020B0503020204020204" pitchFamily="34" charset="-122"/>
                </a:rPr>
                <a:t>Lorem ipsum dolor sit amet, consectetuer adipiscing elit. Aenean commodo ligula eget dolor. Aenean massa. Cum sociis natoque penatibus et magnis dis parturient montes, nascetur ridiculus mus. </a:t>
              </a:r>
            </a:p>
          </p:txBody>
        </p:sp>
      </p:grpSp>
      <p:grpSp>
        <p:nvGrpSpPr>
          <p:cNvPr id="37896" name="组合 7"/>
          <p:cNvGrpSpPr>
            <a:grpSpLocks/>
          </p:cNvGrpSpPr>
          <p:nvPr/>
        </p:nvGrpSpPr>
        <p:grpSpPr bwMode="auto">
          <a:xfrm>
            <a:off x="5384800" y="1747838"/>
            <a:ext cx="1422400" cy="1422400"/>
            <a:chOff x="0" y="0"/>
            <a:chExt cx="1422030" cy="1422030"/>
          </a:xfrm>
        </p:grpSpPr>
        <p:sp>
          <p:nvSpPr>
            <p:cNvPr id="37897"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7898"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等腰三角形 29"/>
          <p:cNvSpPr>
            <a:spLocks/>
          </p:cNvSpPr>
          <p:nvPr/>
        </p:nvSpPr>
        <p:spPr bwMode="auto">
          <a:xfrm>
            <a:off x="0" y="-30163"/>
            <a:ext cx="12279313" cy="6888163"/>
          </a:xfrm>
          <a:custGeom>
            <a:avLst/>
            <a:gdLst>
              <a:gd name="T0" fmla="*/ 0 w 12279085"/>
              <a:gd name="T1" fmla="*/ 6888843 h 6888843"/>
              <a:gd name="T2" fmla="*/ 11875155 w 12279085"/>
              <a:gd name="T3" fmla="*/ 16328 h 6888843"/>
              <a:gd name="T4" fmla="*/ 12213266 w 12279085"/>
              <a:gd name="T5" fmla="*/ 0 h 6888843"/>
              <a:gd name="T6" fmla="*/ 12279085 w 12279085"/>
              <a:gd name="T7" fmla="*/ 429986 h 6888843"/>
              <a:gd name="T8" fmla="*/ 0 w 12279085"/>
              <a:gd name="T9" fmla="*/ 6888843 h 6888843"/>
            </a:gdLst>
            <a:ahLst/>
            <a:cxnLst>
              <a:cxn ang="0">
                <a:pos x="T0" y="T1"/>
              </a:cxn>
              <a:cxn ang="0">
                <a:pos x="T2" y="T3"/>
              </a:cxn>
              <a:cxn ang="0">
                <a:pos x="T4" y="T5"/>
              </a:cxn>
              <a:cxn ang="0">
                <a:pos x="T6" y="T7"/>
              </a:cxn>
              <a:cxn ang="0">
                <a:pos x="T8" y="T9"/>
              </a:cxn>
            </a:cxnLst>
            <a:rect l="0" t="0" r="r" b="b"/>
            <a:pathLst>
              <a:path w="12279085" h="6888843">
                <a:moveTo>
                  <a:pt x="0" y="6888843"/>
                </a:moveTo>
                <a:lnTo>
                  <a:pt x="11875155" y="16328"/>
                </a:lnTo>
                <a:lnTo>
                  <a:pt x="12213266" y="0"/>
                </a:lnTo>
                <a:lnTo>
                  <a:pt x="12279085" y="429986"/>
                </a:lnTo>
                <a:lnTo>
                  <a:pt x="0" y="6888843"/>
                </a:lnTo>
                <a:close/>
              </a:path>
            </a:pathLst>
          </a:custGeom>
          <a:solidFill>
            <a:schemeClr val="bg1">
              <a:alpha val="71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916" name="等腰三角形 26"/>
          <p:cNvSpPr>
            <a:spLocks noChangeArrowheads="1"/>
          </p:cNvSpPr>
          <p:nvPr/>
        </p:nvSpPr>
        <p:spPr bwMode="auto">
          <a:xfrm rot="5400000" flipH="1">
            <a:off x="2496344" y="-2516982"/>
            <a:ext cx="6889750" cy="11891963"/>
          </a:xfrm>
          <a:prstGeom prst="triangle">
            <a:avLst>
              <a:gd name="adj" fmla="val 100000"/>
            </a:avLst>
          </a:prstGeom>
          <a:solidFill>
            <a:srgbClr val="BF2121">
              <a:alpha val="4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8917" name="组合 4"/>
          <p:cNvGrpSpPr>
            <a:grpSpLocks/>
          </p:cNvGrpSpPr>
          <p:nvPr/>
        </p:nvGrpSpPr>
        <p:grpSpPr bwMode="auto">
          <a:xfrm>
            <a:off x="449263" y="5280025"/>
            <a:ext cx="2178050" cy="1403350"/>
            <a:chOff x="0" y="0"/>
            <a:chExt cx="2177143" cy="1403774"/>
          </a:xfrm>
        </p:grpSpPr>
        <p:sp>
          <p:nvSpPr>
            <p:cNvPr id="38918" name="文本框 5"/>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价值体系</a:t>
              </a:r>
            </a:p>
          </p:txBody>
        </p:sp>
        <p:grpSp>
          <p:nvGrpSpPr>
            <p:cNvPr id="38919" name="组合 6"/>
            <p:cNvGrpSpPr>
              <a:grpSpLocks/>
            </p:cNvGrpSpPr>
            <p:nvPr/>
          </p:nvGrpSpPr>
          <p:grpSpPr bwMode="auto">
            <a:xfrm>
              <a:off x="1654629" y="0"/>
              <a:ext cx="522514" cy="1403774"/>
              <a:chOff x="0" y="0"/>
              <a:chExt cx="522514" cy="1403774"/>
            </a:xfrm>
          </p:grpSpPr>
          <p:sp>
            <p:nvSpPr>
              <p:cNvPr id="38920" name="椭圆 7"/>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1" name="椭圆 8"/>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2" name="直接连接符 9"/>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23" name="矩形 10"/>
          <p:cNvSpPr>
            <a:spLocks noChangeArrowheads="1"/>
          </p:cNvSpPr>
          <p:nvPr/>
        </p:nvSpPr>
        <p:spPr bwMode="auto">
          <a:xfrm>
            <a:off x="2551113" y="5854700"/>
            <a:ext cx="2181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24" name="组合 11"/>
          <p:cNvGrpSpPr>
            <a:grpSpLocks/>
          </p:cNvGrpSpPr>
          <p:nvPr/>
        </p:nvGrpSpPr>
        <p:grpSpPr bwMode="auto">
          <a:xfrm>
            <a:off x="3868738" y="3354388"/>
            <a:ext cx="2176462" cy="1403350"/>
            <a:chOff x="0" y="0"/>
            <a:chExt cx="2177143" cy="1403774"/>
          </a:xfrm>
        </p:grpSpPr>
        <p:sp>
          <p:nvSpPr>
            <p:cNvPr id="38925" name="文本框 12"/>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经营理念</a:t>
              </a:r>
            </a:p>
          </p:txBody>
        </p:sp>
        <p:grpSp>
          <p:nvGrpSpPr>
            <p:cNvPr id="38926" name="组合 13"/>
            <p:cNvGrpSpPr>
              <a:grpSpLocks/>
            </p:cNvGrpSpPr>
            <p:nvPr/>
          </p:nvGrpSpPr>
          <p:grpSpPr bwMode="auto">
            <a:xfrm>
              <a:off x="1654629" y="0"/>
              <a:ext cx="522514" cy="1403774"/>
              <a:chOff x="0" y="0"/>
              <a:chExt cx="522514" cy="1403774"/>
            </a:xfrm>
          </p:grpSpPr>
          <p:sp>
            <p:nvSpPr>
              <p:cNvPr id="38927" name="椭圆 14"/>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8" name="椭圆 15"/>
              <p:cNvSpPr>
                <a:spLocks noChangeArrowheads="1"/>
              </p:cNvSpPr>
              <p:nvPr/>
            </p:nvSpPr>
            <p:spPr bwMode="auto">
              <a:xfrm>
                <a:off x="78015" y="76684"/>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9" name="直接连接符 16"/>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0" name="矩形 17"/>
          <p:cNvSpPr>
            <a:spLocks noChangeArrowheads="1"/>
          </p:cNvSpPr>
          <p:nvPr/>
        </p:nvSpPr>
        <p:spPr bwMode="auto">
          <a:xfrm>
            <a:off x="5969000" y="3929063"/>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31" name="组合 18"/>
          <p:cNvGrpSpPr>
            <a:grpSpLocks/>
          </p:cNvGrpSpPr>
          <p:nvPr/>
        </p:nvGrpSpPr>
        <p:grpSpPr bwMode="auto">
          <a:xfrm>
            <a:off x="7102475" y="1522413"/>
            <a:ext cx="2176463" cy="1403350"/>
            <a:chOff x="0" y="0"/>
            <a:chExt cx="2177143" cy="1403774"/>
          </a:xfrm>
        </p:grpSpPr>
        <p:sp>
          <p:nvSpPr>
            <p:cNvPr id="38932" name="文本框 19"/>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指导原则</a:t>
              </a:r>
            </a:p>
          </p:txBody>
        </p:sp>
        <p:grpSp>
          <p:nvGrpSpPr>
            <p:cNvPr id="38933" name="组合 20"/>
            <p:cNvGrpSpPr>
              <a:grpSpLocks/>
            </p:cNvGrpSpPr>
            <p:nvPr/>
          </p:nvGrpSpPr>
          <p:grpSpPr bwMode="auto">
            <a:xfrm>
              <a:off x="1654629" y="0"/>
              <a:ext cx="522514" cy="1403774"/>
              <a:chOff x="0" y="0"/>
              <a:chExt cx="522514" cy="1403774"/>
            </a:xfrm>
          </p:grpSpPr>
          <p:sp>
            <p:nvSpPr>
              <p:cNvPr id="38934" name="椭圆 21"/>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35" name="椭圆 22"/>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36" name="直接连接符 23"/>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7" name="矩形 24"/>
          <p:cNvSpPr>
            <a:spLocks noChangeArrowheads="1"/>
          </p:cNvSpPr>
          <p:nvPr/>
        </p:nvSpPr>
        <p:spPr bwMode="auto">
          <a:xfrm>
            <a:off x="9202738" y="2097088"/>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7663"/>
            <a:ext cx="1219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15"/>
          <p:cNvSpPr>
            <a:spLocks noChangeArrowheads="1"/>
          </p:cNvSpPr>
          <p:nvPr/>
        </p:nvSpPr>
        <p:spPr bwMode="auto">
          <a:xfrm>
            <a:off x="0" y="1617663"/>
            <a:ext cx="12192000" cy="3810000"/>
          </a:xfrm>
          <a:prstGeom prst="rect">
            <a:avLst/>
          </a:prstGeom>
          <a:solidFill>
            <a:schemeClr val="tx1">
              <a:alpha val="5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9940" name="Title 2"/>
          <p:cNvSpPr>
            <a:spLocks noGrp="1"/>
          </p:cNvSpPr>
          <p:nvPr>
            <p:ph type="title" idx="4294967295"/>
          </p:nvPr>
        </p:nvSpPr>
        <p:spPr>
          <a:xfrm>
            <a:off x="838200" y="307975"/>
            <a:ext cx="10515600" cy="784225"/>
          </a:xfrm>
        </p:spPr>
        <p:txBody>
          <a:bodyPr/>
          <a:lstStyle/>
          <a:p>
            <a:r>
              <a:rPr lang="en-US" altLang="zh-CN" sz="1800">
                <a:solidFill>
                  <a:srgbClr val="595959"/>
                </a:solidFill>
                <a:latin typeface="Calibri" panose="020F0502020204030204" pitchFamily="34" charset="0"/>
              </a:rPr>
              <a:t>Our Workspace</a:t>
            </a:r>
          </a:p>
        </p:txBody>
      </p:sp>
      <p:sp>
        <p:nvSpPr>
          <p:cNvPr id="39941" name="Text Placeholder 3"/>
          <p:cNvSpPr txBox="1">
            <a:spLocks noChangeArrowheads="1"/>
          </p:cNvSpPr>
          <p:nvPr/>
        </p:nvSpPr>
        <p:spPr bwMode="auto">
          <a:xfrm>
            <a:off x="838200" y="1076325"/>
            <a:ext cx="105156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800">
                <a:solidFill>
                  <a:srgbClr val="595959"/>
                </a:solidFill>
              </a:rPr>
              <a:t>Lorem ipsum dolor sit amet, consectetuer adipiscing elit.</a:t>
            </a:r>
          </a:p>
        </p:txBody>
      </p:sp>
      <p:sp>
        <p:nvSpPr>
          <p:cNvPr id="39942" name="Rectangle 5"/>
          <p:cNvSpPr>
            <a:spLocks noChangeArrowheads="1"/>
          </p:cNvSpPr>
          <p:nvPr/>
        </p:nvSpPr>
        <p:spPr bwMode="auto">
          <a:xfrm>
            <a:off x="1816100" y="5386388"/>
            <a:ext cx="9185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rgbClr val="595959"/>
                </a:solidFill>
              </a:rPr>
              <a:t>Lorem ipsum dolor sit amet, consectetuer adipiscing elit. Aenean commodo ligula eget dolor. Aenean massa. Cum sociis natoque penatibus et magnis dis parturient montes, nascetur ridiculus mus. Donec quam felis, ultricies nec, pellentesque eu, pretium quis, sem.</a:t>
            </a:r>
          </a:p>
        </p:txBody>
      </p:sp>
      <p:grpSp>
        <p:nvGrpSpPr>
          <p:cNvPr id="39943" name="Group 6"/>
          <p:cNvGrpSpPr>
            <a:grpSpLocks/>
          </p:cNvGrpSpPr>
          <p:nvPr/>
        </p:nvGrpSpPr>
        <p:grpSpPr bwMode="auto">
          <a:xfrm>
            <a:off x="4957763" y="2378075"/>
            <a:ext cx="2276475" cy="2278063"/>
            <a:chOff x="0" y="0"/>
            <a:chExt cx="2277325" cy="2277325"/>
          </a:xfrm>
        </p:grpSpPr>
        <p:sp>
          <p:nvSpPr>
            <p:cNvPr id="39944" name="Oval 7"/>
            <p:cNvSpPr>
              <a:spLocks noChangeArrowheads="1"/>
            </p:cNvSpPr>
            <p:nvPr/>
          </p:nvSpPr>
          <p:spPr bwMode="auto">
            <a:xfrm>
              <a:off x="0" y="0"/>
              <a:ext cx="2277325" cy="2277325"/>
            </a:xfrm>
            <a:prstGeom prst="ellipse">
              <a:avLst/>
            </a:prstGeom>
            <a:noFill/>
            <a:ln w="50800" cmpd="sng">
              <a:solidFill>
                <a:srgbClr val="BF212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9945" name="Group 8"/>
            <p:cNvGrpSpPr>
              <a:grpSpLocks/>
            </p:cNvGrpSpPr>
            <p:nvPr/>
          </p:nvGrpSpPr>
          <p:grpSpPr bwMode="auto">
            <a:xfrm>
              <a:off x="400085" y="361488"/>
              <a:ext cx="1377533" cy="1569660"/>
              <a:chOff x="0" y="0"/>
              <a:chExt cx="1377533" cy="1569660"/>
            </a:xfrm>
          </p:grpSpPr>
          <p:sp>
            <p:nvSpPr>
              <p:cNvPr id="39946" name="TextBox 9"/>
              <p:cNvSpPr txBox="1">
                <a:spLocks noChangeArrowheads="1"/>
              </p:cNvSpPr>
              <p:nvPr/>
            </p:nvSpPr>
            <p:spPr bwMode="auto">
              <a:xfrm>
                <a:off x="471516"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5</a:t>
                </a:r>
              </a:p>
            </p:txBody>
          </p:sp>
          <p:sp>
            <p:nvSpPr>
              <p:cNvPr id="39947" name="TextBox 10"/>
              <p:cNvSpPr txBox="1">
                <a:spLocks noChangeArrowheads="1"/>
              </p:cNvSpPr>
              <p:nvPr/>
            </p:nvSpPr>
            <p:spPr bwMode="auto">
              <a:xfrm>
                <a:off x="0"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1</a:t>
                </a:r>
              </a:p>
            </p:txBody>
          </p:sp>
        </p:grpSp>
      </p:grpSp>
      <p:pic>
        <p:nvPicPr>
          <p:cNvPr id="39948" name="Group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738" y="2371725"/>
            <a:ext cx="9017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A3833F3-0226-9144-BC89-F5E8ECCB5839}"/>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25603" name="Rectangle 3"/>
          <p:cNvSpPr>
            <a:spLocks noChangeArrowheads="1"/>
          </p:cNvSpPr>
          <p:nvPr/>
        </p:nvSpPr>
        <p:spPr bwMode="auto">
          <a:xfrm>
            <a:off x="0" y="0"/>
            <a:ext cx="12192000" cy="6858000"/>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25604" name="TextBox 4"/>
          <p:cNvSpPr txBox="1">
            <a:spLocks noChangeArrowheads="1"/>
          </p:cNvSpPr>
          <p:nvPr/>
        </p:nvSpPr>
        <p:spPr bwMode="auto">
          <a:xfrm>
            <a:off x="1712912" y="483316"/>
            <a:ext cx="235743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Overview</a:t>
            </a:r>
            <a:endPar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605" name="Straight Connector 6"/>
          <p:cNvCxnSpPr>
            <a:cxnSpLocks noChangeShapeType="1"/>
          </p:cNvCxnSpPr>
          <p:nvPr/>
        </p:nvCxnSpPr>
        <p:spPr bwMode="auto">
          <a:xfrm>
            <a:off x="1712912" y="1274250"/>
            <a:ext cx="6015037" cy="0"/>
          </a:xfrm>
          <a:prstGeom prst="line">
            <a:avLst/>
          </a:prstGeom>
          <a:noFill/>
          <a:ln w="6350" cmpd="sng">
            <a:solidFill>
              <a:srgbClr val="008080"/>
            </a:solidFill>
            <a:round/>
            <a:headEnd/>
            <a:tailEnd/>
          </a:ln>
          <a:extLst>
            <a:ext uri="{909E8E84-426E-40DD-AFC4-6F175D3DCCD1}">
              <a14:hiddenFill xmlns:a14="http://schemas.microsoft.com/office/drawing/2010/main">
                <a:noFill/>
              </a14:hiddenFill>
            </a:ext>
          </a:extLst>
        </p:spPr>
      </p:cxnSp>
      <p:sp>
        <p:nvSpPr>
          <p:cNvPr id="25606" name="Rectangle 8"/>
          <p:cNvSpPr>
            <a:spLocks noChangeArrowheads="1"/>
          </p:cNvSpPr>
          <p:nvPr/>
        </p:nvSpPr>
        <p:spPr bwMode="auto">
          <a:xfrm>
            <a:off x="1022349" y="1765369"/>
            <a:ext cx="8713322"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- 1 Million Records x 30 Fields</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- 30 Fields include: </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Property Location</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Property Size</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Property Value</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Regulatory Information</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Does this property assessment look abnormal?</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Full market value (FULLVAL)</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Assessed value (AVLAND &amp; AVTOT)</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 Create two different fraud scores</a:t>
            </a:r>
          </a:p>
        </p:txBody>
      </p:sp>
      <p:sp>
        <p:nvSpPr>
          <p:cNvPr id="28" name="任意多边形 1">
            <a:extLst>
              <a:ext uri="{FF2B5EF4-FFF2-40B4-BE49-F238E27FC236}">
                <a16:creationId xmlns:a16="http://schemas.microsoft.com/office/drawing/2014/main" id="{6217ABBE-F875-3D4A-A453-20C033F5BE75}"/>
              </a:ext>
            </a:extLst>
          </p:cNvPr>
          <p:cNvSpPr>
            <a:spLocks/>
          </p:cNvSpPr>
          <p:nvPr/>
        </p:nvSpPr>
        <p:spPr bwMode="auto">
          <a:xfrm>
            <a:off x="9260447" y="-3425"/>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991745"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dirty="0"/>
          </a:p>
        </p:txBody>
      </p:sp>
      <p:grpSp>
        <p:nvGrpSpPr>
          <p:cNvPr id="19" name="Group 18">
            <a:extLst>
              <a:ext uri="{FF2B5EF4-FFF2-40B4-BE49-F238E27FC236}">
                <a16:creationId xmlns:a16="http://schemas.microsoft.com/office/drawing/2014/main" id="{80B0C839-0670-8A46-BBA4-2672CA7B2A37}"/>
              </a:ext>
            </a:extLst>
          </p:cNvPr>
          <p:cNvGrpSpPr/>
          <p:nvPr/>
        </p:nvGrpSpPr>
        <p:grpSpPr>
          <a:xfrm>
            <a:off x="11192070" y="910231"/>
            <a:ext cx="530225" cy="530868"/>
            <a:chOff x="3168649" y="910076"/>
            <a:chExt cx="530225" cy="530868"/>
          </a:xfrm>
        </p:grpSpPr>
        <p:sp>
          <p:nvSpPr>
            <p:cNvPr id="20" name="椭圆 6">
              <a:extLst>
                <a:ext uri="{FF2B5EF4-FFF2-40B4-BE49-F238E27FC236}">
                  <a16:creationId xmlns:a16="http://schemas.microsoft.com/office/drawing/2014/main" id="{5C163F01-A902-8348-A4A1-715B496DA228}"/>
                </a:ext>
              </a:extLst>
            </p:cNvPr>
            <p:cNvSpPr>
              <a:spLocks noChangeArrowheads="1"/>
            </p:cNvSpPr>
            <p:nvPr/>
          </p:nvSpPr>
          <p:spPr bwMode="auto">
            <a:xfrm>
              <a:off x="3168649" y="91007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1" name="组合 13">
              <a:extLst>
                <a:ext uri="{FF2B5EF4-FFF2-40B4-BE49-F238E27FC236}">
                  <a16:creationId xmlns:a16="http://schemas.microsoft.com/office/drawing/2014/main" id="{FD72606F-5DA2-B149-BDE9-715A65DDC00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 name="矩形 56">
            <a:extLst>
              <a:ext uri="{FF2B5EF4-FFF2-40B4-BE49-F238E27FC236}">
                <a16:creationId xmlns:a16="http://schemas.microsoft.com/office/drawing/2014/main" id="{A7E2659E-F5C0-E84A-926E-ACBC7FFEFA96}"/>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2858757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0334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Preprocessing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32083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Variables Used</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19237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FA3833F3-0226-9144-BC89-F5E8ECCB5839}"/>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25603" name="Rectangle 3"/>
          <p:cNvSpPr>
            <a:spLocks noChangeArrowheads="1"/>
          </p:cNvSpPr>
          <p:nvPr/>
        </p:nvSpPr>
        <p:spPr bwMode="auto">
          <a:xfrm>
            <a:off x="0" y="0"/>
            <a:ext cx="12192000" cy="6858000"/>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600" dirty="0">
              <a:solidFill>
                <a:srgbClr val="FFFFFF"/>
              </a:solidFill>
            </a:endParaRPr>
          </a:p>
        </p:txBody>
      </p:sp>
      <p:sp>
        <p:nvSpPr>
          <p:cNvPr id="25604" name="TextBox 4"/>
          <p:cNvSpPr txBox="1">
            <a:spLocks noChangeArrowheads="1"/>
          </p:cNvSpPr>
          <p:nvPr/>
        </p:nvSpPr>
        <p:spPr bwMode="auto">
          <a:xfrm>
            <a:off x="1712911" y="483316"/>
            <a:ext cx="531541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rPr>
              <a:t>Data Preprocessing</a:t>
            </a:r>
            <a:endParaRPr lang="en-US" altLang="zh-CN" sz="32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25605" name="Straight Connector 6"/>
          <p:cNvCxnSpPr>
            <a:cxnSpLocks noChangeShapeType="1"/>
          </p:cNvCxnSpPr>
          <p:nvPr/>
        </p:nvCxnSpPr>
        <p:spPr bwMode="auto">
          <a:xfrm>
            <a:off x="1712912" y="1274250"/>
            <a:ext cx="6015037" cy="0"/>
          </a:xfrm>
          <a:prstGeom prst="line">
            <a:avLst/>
          </a:prstGeom>
          <a:noFill/>
          <a:ln w="6350" cmpd="sng">
            <a:solidFill>
              <a:srgbClr val="008080"/>
            </a:solidFill>
            <a:round/>
            <a:headEnd/>
            <a:tailEnd/>
          </a:ln>
          <a:extLst>
            <a:ext uri="{909E8E84-426E-40DD-AFC4-6F175D3DCCD1}">
              <a14:hiddenFill xmlns:a14="http://schemas.microsoft.com/office/drawing/2010/main">
                <a:noFill/>
              </a14:hiddenFill>
            </a:ext>
          </a:extLst>
        </p:spPr>
      </p:cxnSp>
      <p:sp>
        <p:nvSpPr>
          <p:cNvPr id="17" name="Rectangle 16">
            <a:extLst>
              <a:ext uri="{FF2B5EF4-FFF2-40B4-BE49-F238E27FC236}">
                <a16:creationId xmlns:a16="http://schemas.microsoft.com/office/drawing/2014/main" id="{184F70C4-D7CB-0D4F-B9BE-CE9075C2DEDC}"/>
              </a:ext>
            </a:extLst>
          </p:cNvPr>
          <p:cNvSpPr/>
          <p:nvPr/>
        </p:nvSpPr>
        <p:spPr bwMode="auto">
          <a:xfrm>
            <a:off x="1177447" y="194153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22" name="Rectangle 21">
            <a:extLst>
              <a:ext uri="{FF2B5EF4-FFF2-40B4-BE49-F238E27FC236}">
                <a16:creationId xmlns:a16="http://schemas.microsoft.com/office/drawing/2014/main" id="{7374C6F3-DF27-C840-A261-794FD2D4FAF8}"/>
              </a:ext>
            </a:extLst>
          </p:cNvPr>
          <p:cNvSpPr/>
          <p:nvPr/>
        </p:nvSpPr>
        <p:spPr bwMode="auto">
          <a:xfrm>
            <a:off x="3444658" y="194153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1" name="Rectangle 8">
            <a:extLst>
              <a:ext uri="{FF2B5EF4-FFF2-40B4-BE49-F238E27FC236}">
                <a16:creationId xmlns:a16="http://schemas.microsoft.com/office/drawing/2014/main" id="{29F8C1C4-C338-9E46-AF1B-CF56DA5A5EAF}"/>
              </a:ext>
            </a:extLst>
          </p:cNvPr>
          <p:cNvSpPr>
            <a:spLocks noChangeArrowheads="1"/>
          </p:cNvSpPr>
          <p:nvPr/>
        </p:nvSpPr>
        <p:spPr bwMode="auto">
          <a:xfrm>
            <a:off x="6835595" y="1780037"/>
            <a:ext cx="871332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2.5% of ZIP </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unpopulated</a:t>
            </a:r>
          </a:p>
          <a:p>
            <a:pPr algn="just" eaLnBrk="1" hangingPunct="1"/>
            <a:endPar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1. Sort by BBLE</a:t>
            </a:r>
          </a:p>
          <a:p>
            <a:pPr algn="just" eaLnBrk="1" hangingPunct="1"/>
            <a:r>
              <a:rPr lang="en-US" altLang="zh-CN" sz="2800" b="1" dirty="0">
                <a:solidFill>
                  <a:srgbClr val="FFFFFF"/>
                </a:solidFill>
                <a:latin typeface="Arial" panose="020B0604020202020204" pitchFamily="34" charset="0"/>
                <a:ea typeface="微软雅黑" panose="020B0503020204020204" pitchFamily="34" charset="-122"/>
                <a:cs typeface="Arial" panose="020B0604020202020204" pitchFamily="34" charset="0"/>
              </a:rPr>
              <a:t>2. Forward Fill ZIP</a:t>
            </a:r>
          </a:p>
        </p:txBody>
      </p:sp>
      <p:sp>
        <p:nvSpPr>
          <p:cNvPr id="2" name="TextBox 1">
            <a:extLst>
              <a:ext uri="{FF2B5EF4-FFF2-40B4-BE49-F238E27FC236}">
                <a16:creationId xmlns:a16="http://schemas.microsoft.com/office/drawing/2014/main" id="{BEF0A7EA-230A-B343-89B4-999E2C0360A2}"/>
              </a:ext>
            </a:extLst>
          </p:cNvPr>
          <p:cNvSpPr txBox="1"/>
          <p:nvPr/>
        </p:nvSpPr>
        <p:spPr>
          <a:xfrm>
            <a:off x="1871541" y="2006453"/>
            <a:ext cx="3092513" cy="584775"/>
          </a:xfrm>
          <a:prstGeom prst="rect">
            <a:avLst/>
          </a:prstGeom>
          <a:noFill/>
        </p:spPr>
        <p:txBody>
          <a:bodyPr wrap="none" rtlCol="0">
            <a:spAutoFit/>
          </a:bodyPr>
          <a:lstStyle/>
          <a:p>
            <a:r>
              <a:rPr lang="en-US" sz="3200" dirty="0">
                <a:solidFill>
                  <a:schemeClr val="bg1"/>
                </a:solidFill>
              </a:rPr>
              <a:t>BBLE                 ZIP</a:t>
            </a:r>
          </a:p>
        </p:txBody>
      </p:sp>
      <p:sp>
        <p:nvSpPr>
          <p:cNvPr id="32" name="Rectangle 31">
            <a:extLst>
              <a:ext uri="{FF2B5EF4-FFF2-40B4-BE49-F238E27FC236}">
                <a16:creationId xmlns:a16="http://schemas.microsoft.com/office/drawing/2014/main" id="{06EAC8F9-3948-7F49-B76B-8520CC26C1DB}"/>
              </a:ext>
            </a:extLst>
          </p:cNvPr>
          <p:cNvSpPr/>
          <p:nvPr/>
        </p:nvSpPr>
        <p:spPr bwMode="auto">
          <a:xfrm>
            <a:off x="1178200" y="261204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3" name="Rectangle 32">
            <a:extLst>
              <a:ext uri="{FF2B5EF4-FFF2-40B4-BE49-F238E27FC236}">
                <a16:creationId xmlns:a16="http://schemas.microsoft.com/office/drawing/2014/main" id="{2F66377E-DC32-684C-A530-606DEF31E82A}"/>
              </a:ext>
            </a:extLst>
          </p:cNvPr>
          <p:cNvSpPr/>
          <p:nvPr/>
        </p:nvSpPr>
        <p:spPr bwMode="auto">
          <a:xfrm>
            <a:off x="3445411" y="261204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6" name="Rectangle 35">
            <a:extLst>
              <a:ext uri="{FF2B5EF4-FFF2-40B4-BE49-F238E27FC236}">
                <a16:creationId xmlns:a16="http://schemas.microsoft.com/office/drawing/2014/main" id="{C5E59B07-3049-4B46-8C67-E436528CA8BD}"/>
              </a:ext>
            </a:extLst>
          </p:cNvPr>
          <p:cNvSpPr/>
          <p:nvPr/>
        </p:nvSpPr>
        <p:spPr bwMode="auto">
          <a:xfrm>
            <a:off x="1177447" y="327745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7" name="Rectangle 36">
            <a:extLst>
              <a:ext uri="{FF2B5EF4-FFF2-40B4-BE49-F238E27FC236}">
                <a16:creationId xmlns:a16="http://schemas.microsoft.com/office/drawing/2014/main" id="{C0C1A9DD-8133-8D48-9C8E-2B330445D164}"/>
              </a:ext>
            </a:extLst>
          </p:cNvPr>
          <p:cNvSpPr/>
          <p:nvPr/>
        </p:nvSpPr>
        <p:spPr bwMode="auto">
          <a:xfrm>
            <a:off x="3444658" y="3277454"/>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8" name="Rectangle 37">
            <a:extLst>
              <a:ext uri="{FF2B5EF4-FFF2-40B4-BE49-F238E27FC236}">
                <a16:creationId xmlns:a16="http://schemas.microsoft.com/office/drawing/2014/main" id="{F9A14D68-FC63-C14C-B122-4D18AF8B8DD1}"/>
              </a:ext>
            </a:extLst>
          </p:cNvPr>
          <p:cNvSpPr/>
          <p:nvPr/>
        </p:nvSpPr>
        <p:spPr bwMode="auto">
          <a:xfrm>
            <a:off x="1190475" y="395162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9" name="Rectangle 38">
            <a:extLst>
              <a:ext uri="{FF2B5EF4-FFF2-40B4-BE49-F238E27FC236}">
                <a16:creationId xmlns:a16="http://schemas.microsoft.com/office/drawing/2014/main" id="{D2E72430-D314-0F4B-8323-4CE5E5CE44BB}"/>
              </a:ext>
            </a:extLst>
          </p:cNvPr>
          <p:cNvSpPr/>
          <p:nvPr/>
        </p:nvSpPr>
        <p:spPr bwMode="auto">
          <a:xfrm>
            <a:off x="3457686" y="395162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0" name="Rectangle 39">
            <a:extLst>
              <a:ext uri="{FF2B5EF4-FFF2-40B4-BE49-F238E27FC236}">
                <a16:creationId xmlns:a16="http://schemas.microsoft.com/office/drawing/2014/main" id="{06D88814-E9EF-FD4D-B1F3-C12BEBA921EE}"/>
              </a:ext>
            </a:extLst>
          </p:cNvPr>
          <p:cNvSpPr/>
          <p:nvPr/>
        </p:nvSpPr>
        <p:spPr bwMode="auto">
          <a:xfrm>
            <a:off x="1187190" y="4610147"/>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1" name="Rectangle 40">
            <a:extLst>
              <a:ext uri="{FF2B5EF4-FFF2-40B4-BE49-F238E27FC236}">
                <a16:creationId xmlns:a16="http://schemas.microsoft.com/office/drawing/2014/main" id="{37A916B2-B28A-354E-9C62-C13C9EA4E26B}"/>
              </a:ext>
            </a:extLst>
          </p:cNvPr>
          <p:cNvSpPr/>
          <p:nvPr/>
        </p:nvSpPr>
        <p:spPr bwMode="auto">
          <a:xfrm>
            <a:off x="3454401" y="4610147"/>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3" name="TextBox 2">
            <a:extLst>
              <a:ext uri="{FF2B5EF4-FFF2-40B4-BE49-F238E27FC236}">
                <a16:creationId xmlns:a16="http://schemas.microsoft.com/office/drawing/2014/main" id="{FD7218E9-D189-EE4B-900C-9B20E5E1A2A3}"/>
              </a:ext>
            </a:extLst>
          </p:cNvPr>
          <p:cNvSpPr txBox="1"/>
          <p:nvPr/>
        </p:nvSpPr>
        <p:spPr>
          <a:xfrm>
            <a:off x="1389528" y="4675970"/>
            <a:ext cx="3743332" cy="523220"/>
          </a:xfrm>
          <a:prstGeom prst="rect">
            <a:avLst/>
          </a:prstGeom>
          <a:noFill/>
        </p:spPr>
        <p:txBody>
          <a:bodyPr wrap="none" rtlCol="0">
            <a:spAutoFit/>
          </a:bodyPr>
          <a:lstStyle/>
          <a:p>
            <a:r>
              <a:rPr lang="en-US" sz="2800" dirty="0">
                <a:solidFill>
                  <a:schemeClr val="bg1"/>
                </a:solidFill>
              </a:rPr>
              <a:t>2018120076          10027</a:t>
            </a:r>
          </a:p>
        </p:txBody>
      </p:sp>
      <p:sp>
        <p:nvSpPr>
          <p:cNvPr id="42" name="TextBox 41">
            <a:extLst>
              <a:ext uri="{FF2B5EF4-FFF2-40B4-BE49-F238E27FC236}">
                <a16:creationId xmlns:a16="http://schemas.microsoft.com/office/drawing/2014/main" id="{5E329627-1514-6946-A065-6086249B7978}"/>
              </a:ext>
            </a:extLst>
          </p:cNvPr>
          <p:cNvSpPr txBox="1"/>
          <p:nvPr/>
        </p:nvSpPr>
        <p:spPr>
          <a:xfrm>
            <a:off x="1367372" y="3317250"/>
            <a:ext cx="2747868" cy="523220"/>
          </a:xfrm>
          <a:prstGeom prst="rect">
            <a:avLst/>
          </a:prstGeom>
          <a:noFill/>
        </p:spPr>
        <p:txBody>
          <a:bodyPr wrap="none" rtlCol="0">
            <a:spAutoFit/>
          </a:bodyPr>
          <a:lstStyle/>
          <a:p>
            <a:r>
              <a:rPr lang="en-US" sz="2800" dirty="0">
                <a:solidFill>
                  <a:schemeClr val="bg1"/>
                </a:solidFill>
              </a:rPr>
              <a:t>2018120082         </a:t>
            </a:r>
          </a:p>
        </p:txBody>
      </p:sp>
      <p:sp>
        <p:nvSpPr>
          <p:cNvPr id="43" name="TextBox 42">
            <a:extLst>
              <a:ext uri="{FF2B5EF4-FFF2-40B4-BE49-F238E27FC236}">
                <a16:creationId xmlns:a16="http://schemas.microsoft.com/office/drawing/2014/main" id="{6BCBE91B-8D54-2A40-9791-00629BF8F235}"/>
              </a:ext>
            </a:extLst>
          </p:cNvPr>
          <p:cNvSpPr txBox="1"/>
          <p:nvPr/>
        </p:nvSpPr>
        <p:spPr>
          <a:xfrm>
            <a:off x="1367372" y="3994646"/>
            <a:ext cx="4479111" cy="523220"/>
          </a:xfrm>
          <a:prstGeom prst="rect">
            <a:avLst/>
          </a:prstGeom>
          <a:noFill/>
        </p:spPr>
        <p:txBody>
          <a:bodyPr wrap="none" rtlCol="0">
            <a:spAutoFit/>
          </a:bodyPr>
          <a:lstStyle/>
          <a:p>
            <a:r>
              <a:rPr lang="en-US" sz="2800" dirty="0">
                <a:solidFill>
                  <a:schemeClr val="bg1"/>
                </a:solidFill>
              </a:rPr>
              <a:t>2021370002          10031         </a:t>
            </a:r>
          </a:p>
        </p:txBody>
      </p:sp>
      <p:sp>
        <p:nvSpPr>
          <p:cNvPr id="44" name="TextBox 43">
            <a:extLst>
              <a:ext uri="{FF2B5EF4-FFF2-40B4-BE49-F238E27FC236}">
                <a16:creationId xmlns:a16="http://schemas.microsoft.com/office/drawing/2014/main" id="{E8978965-7C8A-8C4F-9857-C8C5008DABC9}"/>
              </a:ext>
            </a:extLst>
          </p:cNvPr>
          <p:cNvSpPr txBox="1"/>
          <p:nvPr/>
        </p:nvSpPr>
        <p:spPr>
          <a:xfrm>
            <a:off x="1367372" y="2651840"/>
            <a:ext cx="2747868" cy="523220"/>
          </a:xfrm>
          <a:prstGeom prst="rect">
            <a:avLst/>
          </a:prstGeom>
          <a:noFill/>
        </p:spPr>
        <p:txBody>
          <a:bodyPr wrap="none" rtlCol="0">
            <a:spAutoFit/>
          </a:bodyPr>
          <a:lstStyle/>
          <a:p>
            <a:r>
              <a:rPr lang="en-US" sz="2800" dirty="0">
                <a:solidFill>
                  <a:schemeClr val="bg1"/>
                </a:solidFill>
              </a:rPr>
              <a:t>2021370005         </a:t>
            </a:r>
          </a:p>
        </p:txBody>
      </p:sp>
      <p:sp>
        <p:nvSpPr>
          <p:cNvPr id="46" name="TextBox 45">
            <a:extLst>
              <a:ext uri="{FF2B5EF4-FFF2-40B4-BE49-F238E27FC236}">
                <a16:creationId xmlns:a16="http://schemas.microsoft.com/office/drawing/2014/main" id="{5B0CFFF0-B33E-CE4F-AAE6-5F06A3566113}"/>
              </a:ext>
            </a:extLst>
          </p:cNvPr>
          <p:cNvSpPr txBox="1"/>
          <p:nvPr/>
        </p:nvSpPr>
        <p:spPr>
          <a:xfrm>
            <a:off x="4005117" y="2643492"/>
            <a:ext cx="1752403" cy="523220"/>
          </a:xfrm>
          <a:prstGeom prst="rect">
            <a:avLst/>
          </a:prstGeom>
          <a:noFill/>
        </p:spPr>
        <p:txBody>
          <a:bodyPr wrap="none" rtlCol="0">
            <a:spAutoFit/>
          </a:bodyPr>
          <a:lstStyle/>
          <a:p>
            <a:r>
              <a:rPr lang="en-US" sz="2800" dirty="0">
                <a:solidFill>
                  <a:schemeClr val="bg1"/>
                </a:solidFill>
              </a:rPr>
              <a:t>10027        </a:t>
            </a:r>
          </a:p>
        </p:txBody>
      </p:sp>
      <p:sp>
        <p:nvSpPr>
          <p:cNvPr id="51" name="任意多边形 1">
            <a:extLst>
              <a:ext uri="{FF2B5EF4-FFF2-40B4-BE49-F238E27FC236}">
                <a16:creationId xmlns:a16="http://schemas.microsoft.com/office/drawing/2014/main" id="{B44C9B68-0A52-2F44-A149-A7F3F4A38762}"/>
              </a:ext>
            </a:extLst>
          </p:cNvPr>
          <p:cNvSpPr>
            <a:spLocks/>
          </p:cNvSpPr>
          <p:nvPr/>
        </p:nvSpPr>
        <p:spPr bwMode="auto">
          <a:xfrm>
            <a:off x="9260447" y="-3425"/>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47" name="TextBox 46">
            <a:extLst>
              <a:ext uri="{FF2B5EF4-FFF2-40B4-BE49-F238E27FC236}">
                <a16:creationId xmlns:a16="http://schemas.microsoft.com/office/drawing/2014/main" id="{C204BF38-8500-0940-AE89-0364F815EAC5}"/>
              </a:ext>
            </a:extLst>
          </p:cNvPr>
          <p:cNvSpPr txBox="1"/>
          <p:nvPr/>
        </p:nvSpPr>
        <p:spPr>
          <a:xfrm>
            <a:off x="3976180" y="3994955"/>
            <a:ext cx="1752403" cy="523220"/>
          </a:xfrm>
          <a:prstGeom prst="rect">
            <a:avLst/>
          </a:prstGeom>
          <a:noFill/>
        </p:spPr>
        <p:txBody>
          <a:bodyPr wrap="none" rtlCol="0">
            <a:spAutoFit/>
          </a:bodyPr>
          <a:lstStyle/>
          <a:p>
            <a:r>
              <a:rPr lang="en-US" sz="2800" dirty="0">
                <a:solidFill>
                  <a:schemeClr val="bg1"/>
                </a:solidFill>
              </a:rPr>
              <a:t>10031        </a:t>
            </a:r>
          </a:p>
        </p:txBody>
      </p:sp>
      <p:sp>
        <p:nvSpPr>
          <p:cNvPr id="48" name="Rectangle 47">
            <a:extLst>
              <a:ext uri="{FF2B5EF4-FFF2-40B4-BE49-F238E27FC236}">
                <a16:creationId xmlns:a16="http://schemas.microsoft.com/office/drawing/2014/main" id="{1F154804-975A-2E48-B6C7-5DEAF51D8B44}"/>
              </a:ext>
            </a:extLst>
          </p:cNvPr>
          <p:cNvSpPr/>
          <p:nvPr/>
        </p:nvSpPr>
        <p:spPr bwMode="auto">
          <a:xfrm>
            <a:off x="1179580" y="526104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49" name="Rectangle 48">
            <a:extLst>
              <a:ext uri="{FF2B5EF4-FFF2-40B4-BE49-F238E27FC236}">
                <a16:creationId xmlns:a16="http://schemas.microsoft.com/office/drawing/2014/main" id="{92A65567-7E7E-D246-B803-7641BF955213}"/>
              </a:ext>
            </a:extLst>
          </p:cNvPr>
          <p:cNvSpPr/>
          <p:nvPr/>
        </p:nvSpPr>
        <p:spPr bwMode="auto">
          <a:xfrm>
            <a:off x="3446791" y="5261043"/>
            <a:ext cx="2267211" cy="667283"/>
          </a:xfrm>
          <a:prstGeom prst="rect">
            <a:avLst/>
          </a:prstGeom>
          <a:noFill/>
          <a:ln w="381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p:txBody>
      </p:sp>
      <p:sp>
        <p:nvSpPr>
          <p:cNvPr id="50" name="TextBox 49">
            <a:extLst>
              <a:ext uri="{FF2B5EF4-FFF2-40B4-BE49-F238E27FC236}">
                <a16:creationId xmlns:a16="http://schemas.microsoft.com/office/drawing/2014/main" id="{54BB5396-2612-754F-BB34-F9028B9515CA}"/>
              </a:ext>
            </a:extLst>
          </p:cNvPr>
          <p:cNvSpPr txBox="1"/>
          <p:nvPr/>
        </p:nvSpPr>
        <p:spPr>
          <a:xfrm>
            <a:off x="1389528" y="5277430"/>
            <a:ext cx="3743332" cy="523220"/>
          </a:xfrm>
          <a:prstGeom prst="rect">
            <a:avLst/>
          </a:prstGeom>
          <a:noFill/>
        </p:spPr>
        <p:txBody>
          <a:bodyPr wrap="none" rtlCol="0">
            <a:spAutoFit/>
          </a:bodyPr>
          <a:lstStyle/>
          <a:p>
            <a:r>
              <a:rPr lang="en-US" sz="2800" dirty="0">
                <a:solidFill>
                  <a:schemeClr val="bg1"/>
                </a:solidFill>
              </a:rPr>
              <a:t>2038510006          10142</a:t>
            </a:r>
          </a:p>
        </p:txBody>
      </p:sp>
      <p:sp>
        <p:nvSpPr>
          <p:cNvPr id="4" name="Down Arrow 3">
            <a:extLst>
              <a:ext uri="{FF2B5EF4-FFF2-40B4-BE49-F238E27FC236}">
                <a16:creationId xmlns:a16="http://schemas.microsoft.com/office/drawing/2014/main" id="{C9CD1BCB-6FB7-A04C-84E8-59F28F65E95D}"/>
              </a:ext>
            </a:extLst>
          </p:cNvPr>
          <p:cNvSpPr/>
          <p:nvPr/>
        </p:nvSpPr>
        <p:spPr bwMode="auto">
          <a:xfrm>
            <a:off x="6096000" y="2651840"/>
            <a:ext cx="430306" cy="1188630"/>
          </a:xfrm>
          <a:prstGeom prst="downArrow">
            <a:avLst/>
          </a:prstGeom>
          <a:solidFill>
            <a:schemeClr val="bg1"/>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en-US" sz="1800" b="0" i="0" u="none" strike="noStrike" cap="none" normalizeH="0" baseline="0">
              <a:ln>
                <a:solidFill>
                  <a:schemeClr val="bg1"/>
                </a:solidFill>
              </a:ln>
              <a:solidFill>
                <a:schemeClr val="tx1"/>
              </a:solidFill>
              <a:effectLst/>
              <a:latin typeface="Calibri" panose="020F0502020204030204" pitchFamily="34" charset="0"/>
              <a:ea typeface="宋体" panose="02010600030101010101" pitchFamily="2" charset="-122"/>
            </a:endParaRPr>
          </a:p>
        </p:txBody>
      </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991745"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dirty="0"/>
          </a:p>
        </p:txBody>
      </p:sp>
      <p:grpSp>
        <p:nvGrpSpPr>
          <p:cNvPr id="13" name="Group 12">
            <a:extLst>
              <a:ext uri="{FF2B5EF4-FFF2-40B4-BE49-F238E27FC236}">
                <a16:creationId xmlns:a16="http://schemas.microsoft.com/office/drawing/2014/main" id="{B4F4DAE6-A789-4143-A26C-C930724D9607}"/>
              </a:ext>
            </a:extLst>
          </p:cNvPr>
          <p:cNvGrpSpPr/>
          <p:nvPr/>
        </p:nvGrpSpPr>
        <p:grpSpPr>
          <a:xfrm>
            <a:off x="11192256" y="914400"/>
            <a:ext cx="530225" cy="530868"/>
            <a:chOff x="3209459" y="1801611"/>
            <a:chExt cx="530225" cy="530868"/>
          </a:xfrm>
        </p:grpSpPr>
        <p:sp>
          <p:nvSpPr>
            <p:cNvPr id="14" name="椭圆 7">
              <a:extLst>
                <a:ext uri="{FF2B5EF4-FFF2-40B4-BE49-F238E27FC236}">
                  <a16:creationId xmlns:a16="http://schemas.microsoft.com/office/drawing/2014/main" id="{C349BCCC-60B3-C940-B522-7446D2D3817A}"/>
                </a:ext>
              </a:extLst>
            </p:cNvPr>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6" name="Freeform 160">
              <a:extLst>
                <a:ext uri="{FF2B5EF4-FFF2-40B4-BE49-F238E27FC236}">
                  <a16:creationId xmlns:a16="http://schemas.microsoft.com/office/drawing/2014/main" id="{4F88EFF8-E786-0F4C-A172-7BBCB686B45B}"/>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sp>
        <p:nvSpPr>
          <p:cNvPr id="18" name="矩形 56">
            <a:extLst>
              <a:ext uri="{FF2B5EF4-FFF2-40B4-BE49-F238E27FC236}">
                <a16:creationId xmlns:a16="http://schemas.microsoft.com/office/drawing/2014/main" id="{A7E2659E-F5C0-E84A-926E-ACBC7FFEFA96}"/>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1641403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 0 C 0.00547 -0.00671 0.01471 -0.01528 0.01901 -0.02616 C 0.01992 -0.02847 0.01966 -0.03171 0.02057 -0.03403 C 0.02161 -0.03727 0.02357 -0.03912 0.02487 -0.0419 C 0.02695 -0.04607 0.02891 -0.05046 0.03086 -0.05509 C 0.0319 -0.05741 0.03268 -0.06019 0.03372 -0.06273 C 0.03659 -0.06991 0.04036 -0.07593 0.04258 -0.0838 C 0.04661 -0.09815 0.04414 -0.09097 0.04987 -0.10463 C 0.05091 -0.10996 0.05208 -0.11505 0.05286 -0.12037 C 0.05391 -0.12732 0.05456 -0.13449 0.05586 -0.14121 C 0.05963 -0.16204 0.0582 -0.15139 0.06029 -0.17269 C 0.05911 -0.20162 0.06042 -0.20278 0.05729 -0.22222 C 0.05612 -0.22963 0.05508 -0.23357 0.05286 -0.24051 C 0.05195 -0.24329 0.05104 -0.24607 0.04987 -0.24838 C 0.04857 -0.25116 0.04713 -0.25394 0.04557 -0.25625 C 0.03919 -0.26551 0.04336 -0.2581 0.03672 -0.26412 C 0.03516 -0.26551 0.03372 -0.26736 0.03229 -0.26921 C 0.03034 -0.27176 0.02825 -0.27431 0.02643 -0.27709 C 0.02487 -0.27963 0.02383 -0.2831 0.022 -0.28496 C 0.01927 -0.28773 0.01615 -0.28843 0.01315 -0.29028 L 0.0043 -0.29537 L 0.00143 -0.29792 " pathEditMode="relative" ptsTypes="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16667E-7 1.48148E-6 L 4.16667E-7 0.00023 C -0.08333 0.00555 -0.01211 -0.00324 -0.0513 0.00787 C -0.05977 0.01018 -0.07721 0.01319 -0.07721 0.01342 C -0.08138 0.01597 -0.08633 0.01852 -0.09023 0.02129 C -0.09362 0.02384 -0.09531 0.02708 -0.09896 0.02963 C -0.10247 0.03171 -0.10729 0.0331 -0.11185 0.03472 L -0.12448 0.05926 C -0.12591 0.0618 -0.1263 0.06481 -0.12904 0.06736 C -0.13164 0.06991 -0.13555 0.07222 -0.13737 0.07546 C -0.14115 0.08032 -0.14193 0.08634 -0.14609 0.09143 C -0.15716 0.10532 -0.15104 0.09907 -0.16328 0.11065 C -0.16484 0.11319 -0.16628 0.11574 -0.16745 0.11852 C -0.18307 0.15231 -0.1724 0.16366 -0.16745 0.21574 C -0.16745 0.21921 -0.16589 0.22315 -0.16328 0.22639 C -0.15534 0.23657 -0.13477 0.25301 -0.12031 0.25903 L -0.0944 0.26967 L -0.08138 0.275 C -0.07721 0.27685 -0.07344 0.27963 -0.06888 0.28055 L -0.04297 0.28588 L -0.01706 0.2912 C -0.01289 0.29213 -0.00872 0.29421 -0.00417 0.29421 L 0.00456 0.29421 " pathEditMode="relative" rAng="0" ptsTypes="AAAAAAAAAAAAAAAAAAAAAAA">
                                      <p:cBhvr>
                                        <p:cTn id="8" dur="2000" fill="hold"/>
                                        <p:tgtEl>
                                          <p:spTgt spid="44"/>
                                        </p:tgtEl>
                                        <p:attrNameLst>
                                          <p:attrName>ppt_x</p:attrName>
                                          <p:attrName>ppt_y</p:attrName>
                                        </p:attrNameLst>
                                      </p:cBhvr>
                                      <p:rCtr x="-8555" y="1469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0" presetClass="path" presetSubtype="0" accel="50000" decel="50000" fill="hold" grpId="1" nodeType="withEffect">
                                  <p:stCondLst>
                                    <p:cond delay="0"/>
                                  </p:stCondLst>
                                  <p:childTnLst>
                                    <p:animMotion origin="layout" path="M 0 0 L 0 0.10255 " pathEditMode="relative" ptsTypes="AA">
                                      <p:cBhvr>
                                        <p:cTn id="14" dur="2000" fill="hold"/>
                                        <p:tgtEl>
                                          <p:spTgt spid="46"/>
                                        </p:tgtEl>
                                        <p:attrNameLst>
                                          <p:attrName>ppt_x</p:attrName>
                                          <p:attrName>ppt_y</p:attrName>
                                        </p:attrNameLst>
                                      </p:cBhvr>
                                    </p:animMotion>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0" presetClass="path" presetSubtype="0" accel="50000" decel="50000" fill="hold" grpId="1" nodeType="withEffect">
                                  <p:stCondLst>
                                    <p:cond delay="0"/>
                                  </p:stCondLst>
                                  <p:childTnLst>
                                    <p:animMotion origin="layout" path="M 3.125E-6 -1.85185E-6 L 3.125E-6 0.10255 " pathEditMode="relative" rAng="0" ptsTypes="AA">
                                      <p:cBhvr>
                                        <p:cTn id="18" dur="2000" fill="hold"/>
                                        <p:tgtEl>
                                          <p:spTgt spid="47"/>
                                        </p:tgtEl>
                                        <p:attrNameLst>
                                          <p:attrName>ppt_x</p:attrName>
                                          <p:attrName>ppt_y</p:attrName>
                                        </p:attrNameLst>
                                      </p:cBhvr>
                                      <p:rCtr x="0" y="5116"/>
                                    </p:animMotion>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0" presetClass="path" presetSubtype="0" accel="50000" decel="50000" fill="hold" grpId="1" nodeType="withEffect">
                                  <p:stCondLst>
                                    <p:cond delay="0"/>
                                  </p:stCondLst>
                                  <p:childTnLst>
                                    <p:animMotion origin="layout" path="M 0 0 L 0 0.18842 " pathEditMode="relative" ptsTypes="AA">
                                      <p:cBhvr>
                                        <p:cTn id="22" dur="2000" fill="hold"/>
                                        <p:tgtEl>
                                          <p:spTgt spid="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4" grpId="0"/>
      <p:bldP spid="46" grpId="0"/>
      <p:bldP spid="46" grpId="1"/>
      <p:bldP spid="47" grpId="0"/>
      <p:bldP spid="47" grpId="1"/>
      <p:bldP spid="4" grpId="0" animBg="1"/>
      <p:bldP spid="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8080"/>
          </a:solidFill>
          <a:ln>
            <a:noFill/>
          </a:ln>
          <a:extLst/>
        </p:spPr>
        <p:txBody>
          <a:bodyPr anchor="ctr"/>
          <a:lstStyle/>
          <a:p>
            <a:endParaRPr lang="zh-CN" altLang="en-US"/>
          </a:p>
        </p:txBody>
      </p: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03347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Preprocessing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32083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Variables Used</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808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80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3169663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6" name="等腰三角形 6"/>
          <p:cNvSpPr>
            <a:spLocks noChangeArrowheads="1"/>
          </p:cNvSpPr>
          <p:nvPr/>
        </p:nvSpPr>
        <p:spPr bwMode="auto">
          <a:xfrm>
            <a:off x="3757613" y="941388"/>
            <a:ext cx="4676775" cy="4032250"/>
          </a:xfrm>
          <a:prstGeom prst="triangle">
            <a:avLst>
              <a:gd name="adj" fmla="val 50000"/>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7"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8"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01</a:t>
            </a:r>
            <a:endParaRPr lang="zh-CN" altLang="en-US" sz="11500" b="1">
              <a:solidFill>
                <a:schemeClr val="bg1"/>
              </a:solidFill>
              <a:latin typeface="Arial" panose="020B0604020202020204" pitchFamily="34" charset="0"/>
              <a:cs typeface="Arial" panose="020B0604020202020204" pitchFamily="34" charset="0"/>
            </a:endParaRPr>
          </a:p>
        </p:txBody>
      </p:sp>
      <p:sp>
        <p:nvSpPr>
          <p:cNvPr id="18439"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企业文化定位</a:t>
            </a:r>
          </a:p>
        </p:txBody>
      </p:sp>
      <p:sp>
        <p:nvSpPr>
          <p:cNvPr id="18440" name="矩形 7"/>
          <p:cNvSpPr>
            <a:spLocks noChangeArrowheads="1"/>
          </p:cNvSpPr>
          <p:nvPr/>
        </p:nvSpPr>
        <p:spPr bwMode="auto">
          <a:xfrm>
            <a:off x="3757613" y="5272088"/>
            <a:ext cx="4676775" cy="636587"/>
          </a:xfrm>
          <a:prstGeom prst="rect">
            <a:avLst/>
          </a:prstGeom>
          <a:solidFill>
            <a:srgbClr val="00808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41" name="文本框 11"/>
          <p:cNvSpPr txBox="1">
            <a:spLocks noChangeArrowheads="1"/>
          </p:cNvSpPr>
          <p:nvPr/>
        </p:nvSpPr>
        <p:spPr bwMode="auto">
          <a:xfrm>
            <a:off x="4764088" y="5389563"/>
            <a:ext cx="274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CULTURE LOCATION</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8" y="-63500"/>
            <a:ext cx="122729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30"/>
          <p:cNvGrpSpPr>
            <a:grpSpLocks/>
          </p:cNvGrpSpPr>
          <p:nvPr/>
        </p:nvGrpSpPr>
        <p:grpSpPr bwMode="auto">
          <a:xfrm flipV="1">
            <a:off x="-28575" y="6269038"/>
            <a:ext cx="7569200" cy="149225"/>
            <a:chOff x="0" y="0"/>
            <a:chExt cx="17795517" cy="198783"/>
          </a:xfrm>
        </p:grpSpPr>
        <p:sp>
          <p:nvSpPr>
            <p:cNvPr id="19460"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19461" name="组合 32"/>
            <p:cNvGrpSpPr>
              <a:grpSpLocks/>
            </p:cNvGrpSpPr>
            <p:nvPr/>
          </p:nvGrpSpPr>
          <p:grpSpPr bwMode="auto">
            <a:xfrm>
              <a:off x="3141995" y="0"/>
              <a:ext cx="14653522" cy="198783"/>
              <a:chOff x="0" y="0"/>
              <a:chExt cx="14653522" cy="198783"/>
            </a:xfrm>
          </p:grpSpPr>
          <p:sp>
            <p:nvSpPr>
              <p:cNvPr id="19462"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3"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4"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5"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19466" name="Oval 4"/>
          <p:cNvSpPr>
            <a:spLocks noChangeArrowheads="1"/>
          </p:cNvSpPr>
          <p:nvPr/>
        </p:nvSpPr>
        <p:spPr bwMode="auto">
          <a:xfrm>
            <a:off x="519113" y="5351463"/>
            <a:ext cx="639762"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7" name="TextBox 6"/>
          <p:cNvSpPr txBox="1">
            <a:spLocks noChangeArrowheads="1"/>
          </p:cNvSpPr>
          <p:nvPr/>
        </p:nvSpPr>
        <p:spPr bwMode="auto">
          <a:xfrm>
            <a:off x="1296988" y="5394325"/>
            <a:ext cx="2257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文化定义</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p:txBody>
      </p:sp>
      <p:sp>
        <p:nvSpPr>
          <p:cNvPr id="19468" name="Oval 8"/>
          <p:cNvSpPr>
            <a:spLocks noChangeArrowheads="1"/>
          </p:cNvSpPr>
          <p:nvPr/>
        </p:nvSpPr>
        <p:spPr bwMode="auto">
          <a:xfrm>
            <a:off x="4225925" y="5351463"/>
            <a:ext cx="638175"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9" name="TextBox 10"/>
          <p:cNvSpPr txBox="1">
            <a:spLocks noChangeArrowheads="1"/>
          </p:cNvSpPr>
          <p:nvPr/>
        </p:nvSpPr>
        <p:spPr bwMode="auto">
          <a:xfrm>
            <a:off x="5003800" y="5394325"/>
            <a:ext cx="2255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文化作用</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r>
              <a:rPr lang="en-US" altLang="zh-CN" sz="1000">
                <a:solidFill>
                  <a:srgbClr val="595959"/>
                </a:solidFill>
                <a:latin typeface="Open Sans Light" panose="020B0306030504020204" pitchFamily="34" charset="0"/>
                <a:cs typeface="Open Sans Light" panose="020B0306030504020204" pitchFamily="34" charset="0"/>
              </a:rPr>
              <a:t>.</a:t>
            </a:r>
          </a:p>
        </p:txBody>
      </p:sp>
      <p:sp>
        <p:nvSpPr>
          <p:cNvPr id="19470" name="任意多边形 40"/>
          <p:cNvSpPr>
            <a:spLocks/>
          </p:cNvSpPr>
          <p:nvPr/>
        </p:nvSpPr>
        <p:spPr bwMode="auto">
          <a:xfrm>
            <a:off x="7186613" y="2046288"/>
            <a:ext cx="5081587" cy="2249487"/>
          </a:xfrm>
          <a:custGeom>
            <a:avLst/>
            <a:gdLst>
              <a:gd name="T0" fmla="*/ 562397 w 5081512"/>
              <a:gd name="T1" fmla="*/ 0 h 2249584"/>
              <a:gd name="T2" fmla="*/ 5081512 w 5081512"/>
              <a:gd name="T3" fmla="*/ 0 h 2249584"/>
              <a:gd name="T4" fmla="*/ 5081512 w 5081512"/>
              <a:gd name="T5" fmla="*/ 2249584 h 2249584"/>
              <a:gd name="T6" fmla="*/ 562397 w 5081512"/>
              <a:gd name="T7" fmla="*/ 2249584 h 2249584"/>
              <a:gd name="T8" fmla="*/ 0 w 5081512"/>
              <a:gd name="T9" fmla="*/ 1124792 h 2249584"/>
              <a:gd name="T10" fmla="*/ 562397 w 5081512"/>
              <a:gd name="T11" fmla="*/ 0 h 2249584"/>
            </a:gdLst>
            <a:ahLst/>
            <a:cxnLst>
              <a:cxn ang="0">
                <a:pos x="T0" y="T1"/>
              </a:cxn>
              <a:cxn ang="0">
                <a:pos x="T2" y="T3"/>
              </a:cxn>
              <a:cxn ang="0">
                <a:pos x="T4" y="T5"/>
              </a:cxn>
              <a:cxn ang="0">
                <a:pos x="T6" y="T7"/>
              </a:cxn>
              <a:cxn ang="0">
                <a:pos x="T8" y="T9"/>
              </a:cxn>
              <a:cxn ang="0">
                <a:pos x="T10" y="T11"/>
              </a:cxn>
            </a:cxnLst>
            <a:rect l="0" t="0" r="r" b="b"/>
            <a:pathLst>
              <a:path w="5081512" h="2249584">
                <a:moveTo>
                  <a:pt x="562397" y="0"/>
                </a:moveTo>
                <a:lnTo>
                  <a:pt x="5081512" y="0"/>
                </a:lnTo>
                <a:lnTo>
                  <a:pt x="5081512" y="2249584"/>
                </a:lnTo>
                <a:lnTo>
                  <a:pt x="562397" y="2249584"/>
                </a:lnTo>
                <a:lnTo>
                  <a:pt x="0" y="1124792"/>
                </a:lnTo>
                <a:lnTo>
                  <a:pt x="562397" y="0"/>
                </a:lnTo>
                <a:close/>
              </a:path>
            </a:pathLst>
          </a:cu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471" name="TextBox 12"/>
          <p:cNvSpPr txBox="1">
            <a:spLocks noChangeArrowheads="1"/>
          </p:cNvSpPr>
          <p:nvPr/>
        </p:nvSpPr>
        <p:spPr bwMode="auto">
          <a:xfrm>
            <a:off x="7810500" y="2571750"/>
            <a:ext cx="4529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FFFFFF"/>
                </a:solidFill>
                <a:latin typeface="Open Sans Light" panose="020B0306030504020204" pitchFamily="34" charset="0"/>
                <a:cs typeface="Open Sans Light" panose="020B0306030504020204" pitchFamily="34" charset="0"/>
              </a:rPr>
              <a:t>Making money </a:t>
            </a:r>
            <a:r>
              <a:rPr lang="en-US" altLang="zh-CN" sz="2400">
                <a:solidFill>
                  <a:srgbClr val="FFFFFF"/>
                </a:solidFill>
                <a:latin typeface="Open Sans Light" panose="020B0306030504020204" pitchFamily="34" charset="0"/>
                <a:cs typeface="Open Sans Light" panose="020B0306030504020204" pitchFamily="34" charset="0"/>
              </a:rPr>
              <a:t>is art and working is art and good business is the best art.</a:t>
            </a:r>
          </a:p>
        </p:txBody>
      </p:sp>
      <p:sp>
        <p:nvSpPr>
          <p:cNvPr id="19472" name="TextBox 13"/>
          <p:cNvSpPr txBox="1">
            <a:spLocks noChangeArrowheads="1"/>
          </p:cNvSpPr>
          <p:nvPr/>
        </p:nvSpPr>
        <p:spPr bwMode="auto">
          <a:xfrm>
            <a:off x="7978775" y="5348288"/>
            <a:ext cx="35877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000" b="1">
                <a:solidFill>
                  <a:srgbClr val="595959"/>
                </a:solidFill>
                <a:latin typeface="微软雅黑" panose="020B0503020204020204" pitchFamily="34" charset="-122"/>
                <a:ea typeface="微软雅黑" panose="020B0503020204020204" pitchFamily="34" charset="-122"/>
              </a:rPr>
              <a:t>文化建设重要性</a:t>
            </a:r>
            <a:r>
              <a:rPr lang="en-US" altLang="zh-CN" sz="11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a:p>
            <a:pPr algn="just" eaLnBrk="1" hangingPunct="1"/>
            <a:r>
              <a:rPr lang="en-US" altLang="zh-CN" sz="1100">
                <a:solidFill>
                  <a:srgbClr val="595959"/>
                </a:solidFill>
                <a:latin typeface="微软雅黑" panose="020B0503020204020204" pitchFamily="34" charset="-122"/>
                <a:ea typeface="微软雅黑" panose="020B0503020204020204" pitchFamily="34" charset="-122"/>
              </a:rPr>
              <a:t>Aenean massa. Cum sociis natoque penatibus et magnis dis parturient montes, nascetur ridiculus mus. Donec quam felis, ultricies nec, pellentesque eu, pretium quis, sem. </a:t>
            </a:r>
          </a:p>
        </p:txBody>
      </p:sp>
      <p:sp>
        <p:nvSpPr>
          <p:cNvPr id="19473" name="文本框 43"/>
          <p:cNvSpPr>
            <a:spLocks/>
          </p:cNvSpPr>
          <p:nvPr/>
        </p:nvSpPr>
        <p:spPr bwMode="auto">
          <a:xfrm>
            <a:off x="0" y="33338"/>
            <a:ext cx="12192000" cy="4725987"/>
          </a:xfrm>
          <a:custGeom>
            <a:avLst/>
            <a:gdLst>
              <a:gd name="T0" fmla="*/ 0 w 12191999"/>
              <a:gd name="T1" fmla="*/ 0 h 4726744"/>
              <a:gd name="T2" fmla="*/ 12191999 w 12191999"/>
              <a:gd name="T3" fmla="*/ 0 h 4726744"/>
              <a:gd name="T4" fmla="*/ 12191999 w 12191999"/>
              <a:gd name="T5" fmla="*/ 4726744 h 4726744"/>
              <a:gd name="T6" fmla="*/ 0 w 12191999"/>
              <a:gd name="T7" fmla="*/ 4726744 h 4726744"/>
              <a:gd name="T8" fmla="*/ 0 w 12191999"/>
              <a:gd name="T9" fmla="*/ 0 h 4726744"/>
            </a:gdLst>
            <a:ahLst/>
            <a:cxnLst>
              <a:cxn ang="0">
                <a:pos x="T0" y="T1"/>
              </a:cxn>
              <a:cxn ang="0">
                <a:pos x="T2" y="T3"/>
              </a:cxn>
              <a:cxn ang="0">
                <a:pos x="T4" y="T5"/>
              </a:cxn>
              <a:cxn ang="0">
                <a:pos x="T6" y="T7"/>
              </a:cxn>
              <a:cxn ang="0">
                <a:pos x="T8" y="T9"/>
              </a:cxn>
            </a:cxnLst>
            <a:rect l="0" t="0" r="r" b="b"/>
            <a:pathLst>
              <a:path w="12191999" h="4726744">
                <a:moveTo>
                  <a:pt x="0" y="0"/>
                </a:moveTo>
                <a:lnTo>
                  <a:pt x="12191999" y="0"/>
                </a:lnTo>
                <a:lnTo>
                  <a:pt x="12191999" y="4726744"/>
                </a:lnTo>
                <a:lnTo>
                  <a:pt x="0" y="4726744"/>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4" name="Freeform 108"/>
          <p:cNvSpPr>
            <a:spLocks noEditPoints="1"/>
          </p:cNvSpPr>
          <p:nvPr/>
        </p:nvSpPr>
        <p:spPr bwMode="auto">
          <a:xfrm>
            <a:off x="4389438" y="5500688"/>
            <a:ext cx="311150" cy="339725"/>
          </a:xfrm>
          <a:custGeom>
            <a:avLst/>
            <a:gdLst>
              <a:gd name="T0" fmla="*/ 74 w 86"/>
              <a:gd name="T1" fmla="*/ 63 h 94"/>
              <a:gd name="T2" fmla="*/ 70 w 86"/>
              <a:gd name="T3" fmla="*/ 62 h 94"/>
              <a:gd name="T4" fmla="*/ 72 w 86"/>
              <a:gd name="T5" fmla="*/ 57 h 94"/>
              <a:gd name="T6" fmla="*/ 76 w 86"/>
              <a:gd name="T7" fmla="*/ 53 h 94"/>
              <a:gd name="T8" fmla="*/ 80 w 86"/>
              <a:gd name="T9" fmla="*/ 50 h 94"/>
              <a:gd name="T10" fmla="*/ 83 w 86"/>
              <a:gd name="T11" fmla="*/ 48 h 94"/>
              <a:gd name="T12" fmla="*/ 85 w 86"/>
              <a:gd name="T13" fmla="*/ 49 h 94"/>
              <a:gd name="T14" fmla="*/ 85 w 86"/>
              <a:gd name="T15" fmla="*/ 58 h 94"/>
              <a:gd name="T16" fmla="*/ 85 w 86"/>
              <a:gd name="T17" fmla="*/ 64 h 94"/>
              <a:gd name="T18" fmla="*/ 83 w 86"/>
              <a:gd name="T19" fmla="*/ 68 h 94"/>
              <a:gd name="T20" fmla="*/ 80 w 86"/>
              <a:gd name="T21" fmla="*/ 67 h 94"/>
              <a:gd name="T22" fmla="*/ 65 w 86"/>
              <a:gd name="T23" fmla="*/ 84 h 94"/>
              <a:gd name="T24" fmla="*/ 44 w 86"/>
              <a:gd name="T25" fmla="*/ 93 h 94"/>
              <a:gd name="T26" fmla="*/ 43 w 86"/>
              <a:gd name="T27" fmla="*/ 94 h 94"/>
              <a:gd name="T28" fmla="*/ 41 w 86"/>
              <a:gd name="T29" fmla="*/ 93 h 94"/>
              <a:gd name="T30" fmla="*/ 20 w 86"/>
              <a:gd name="T31" fmla="*/ 84 h 94"/>
              <a:gd name="T32" fmla="*/ 6 w 86"/>
              <a:gd name="T33" fmla="*/ 67 h 94"/>
              <a:gd name="T34" fmla="*/ 3 w 86"/>
              <a:gd name="T35" fmla="*/ 68 h 94"/>
              <a:gd name="T36" fmla="*/ 1 w 86"/>
              <a:gd name="T37" fmla="*/ 64 h 94"/>
              <a:gd name="T38" fmla="*/ 0 w 86"/>
              <a:gd name="T39" fmla="*/ 58 h 94"/>
              <a:gd name="T40" fmla="*/ 0 w 86"/>
              <a:gd name="T41" fmla="*/ 49 h 94"/>
              <a:gd name="T42" fmla="*/ 3 w 86"/>
              <a:gd name="T43" fmla="*/ 48 h 94"/>
              <a:gd name="T44" fmla="*/ 6 w 86"/>
              <a:gd name="T45" fmla="*/ 50 h 94"/>
              <a:gd name="T46" fmla="*/ 9 w 86"/>
              <a:gd name="T47" fmla="*/ 53 h 94"/>
              <a:gd name="T48" fmla="*/ 14 w 86"/>
              <a:gd name="T49" fmla="*/ 57 h 94"/>
              <a:gd name="T50" fmla="*/ 16 w 86"/>
              <a:gd name="T51" fmla="*/ 62 h 94"/>
              <a:gd name="T52" fmla="*/ 12 w 86"/>
              <a:gd name="T53" fmla="*/ 63 h 94"/>
              <a:gd name="T54" fmla="*/ 37 w 86"/>
              <a:gd name="T55" fmla="*/ 78 h 94"/>
              <a:gd name="T56" fmla="*/ 37 w 86"/>
              <a:gd name="T57" fmla="*/ 36 h 94"/>
              <a:gd name="T58" fmla="*/ 27 w 86"/>
              <a:gd name="T59" fmla="*/ 36 h 94"/>
              <a:gd name="T60" fmla="*/ 23 w 86"/>
              <a:gd name="T61" fmla="*/ 38 h 94"/>
              <a:gd name="T62" fmla="*/ 17 w 86"/>
              <a:gd name="T63" fmla="*/ 32 h 94"/>
              <a:gd name="T64" fmla="*/ 23 w 86"/>
              <a:gd name="T65" fmla="*/ 26 h 94"/>
              <a:gd name="T66" fmla="*/ 28 w 86"/>
              <a:gd name="T67" fmla="*/ 28 h 94"/>
              <a:gd name="T68" fmla="*/ 37 w 86"/>
              <a:gd name="T69" fmla="*/ 28 h 94"/>
              <a:gd name="T70" fmla="*/ 37 w 86"/>
              <a:gd name="T71" fmla="*/ 23 h 94"/>
              <a:gd name="T72" fmla="*/ 30 w 86"/>
              <a:gd name="T73" fmla="*/ 12 h 94"/>
              <a:gd name="T74" fmla="*/ 42 w 86"/>
              <a:gd name="T75" fmla="*/ 0 h 94"/>
              <a:gd name="T76" fmla="*/ 55 w 86"/>
              <a:gd name="T77" fmla="*/ 12 h 94"/>
              <a:gd name="T78" fmla="*/ 48 w 86"/>
              <a:gd name="T79" fmla="*/ 23 h 94"/>
              <a:gd name="T80" fmla="*/ 48 w 86"/>
              <a:gd name="T81" fmla="*/ 28 h 94"/>
              <a:gd name="T82" fmla="*/ 57 w 86"/>
              <a:gd name="T83" fmla="*/ 28 h 94"/>
              <a:gd name="T84" fmla="*/ 62 w 86"/>
              <a:gd name="T85" fmla="*/ 26 h 94"/>
              <a:gd name="T86" fmla="*/ 68 w 86"/>
              <a:gd name="T87" fmla="*/ 32 h 94"/>
              <a:gd name="T88" fmla="*/ 62 w 86"/>
              <a:gd name="T89" fmla="*/ 38 h 94"/>
              <a:gd name="T90" fmla="*/ 58 w 86"/>
              <a:gd name="T91" fmla="*/ 36 h 94"/>
              <a:gd name="T92" fmla="*/ 48 w 86"/>
              <a:gd name="T93" fmla="*/ 36 h 94"/>
              <a:gd name="T94" fmla="*/ 48 w 86"/>
              <a:gd name="T95" fmla="*/ 78 h 94"/>
              <a:gd name="T96" fmla="*/ 74 w 86"/>
              <a:gd name="T97" fmla="*/ 63 h 94"/>
              <a:gd name="T98" fmla="*/ 42 w 86"/>
              <a:gd name="T99" fmla="*/ 7 h 94"/>
              <a:gd name="T100" fmla="*/ 38 w 86"/>
              <a:gd name="T101" fmla="*/ 12 h 94"/>
              <a:gd name="T102" fmla="*/ 42 w 86"/>
              <a:gd name="T103" fmla="*/ 17 h 94"/>
              <a:gd name="T104" fmla="*/ 47 w 86"/>
              <a:gd name="T105" fmla="*/ 12 h 94"/>
              <a:gd name="T106" fmla="*/ 42 w 86"/>
              <a:gd name="T107"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94">
                <a:moveTo>
                  <a:pt x="74" y="63"/>
                </a:moveTo>
                <a:cubicBezTo>
                  <a:pt x="72" y="63"/>
                  <a:pt x="71" y="63"/>
                  <a:pt x="70" y="62"/>
                </a:cubicBezTo>
                <a:cubicBezTo>
                  <a:pt x="69" y="60"/>
                  <a:pt x="71" y="58"/>
                  <a:pt x="72" y="57"/>
                </a:cubicBezTo>
                <a:cubicBezTo>
                  <a:pt x="73" y="56"/>
                  <a:pt x="75" y="54"/>
                  <a:pt x="76" y="53"/>
                </a:cubicBezTo>
                <a:cubicBezTo>
                  <a:pt x="78" y="52"/>
                  <a:pt x="79" y="51"/>
                  <a:pt x="80" y="50"/>
                </a:cubicBezTo>
                <a:cubicBezTo>
                  <a:pt x="81" y="49"/>
                  <a:pt x="82" y="49"/>
                  <a:pt x="83" y="48"/>
                </a:cubicBezTo>
                <a:cubicBezTo>
                  <a:pt x="85" y="49"/>
                  <a:pt x="85" y="49"/>
                  <a:pt x="85" y="49"/>
                </a:cubicBezTo>
                <a:cubicBezTo>
                  <a:pt x="85" y="52"/>
                  <a:pt x="86" y="55"/>
                  <a:pt x="85" y="58"/>
                </a:cubicBezTo>
                <a:cubicBezTo>
                  <a:pt x="85" y="60"/>
                  <a:pt x="85" y="62"/>
                  <a:pt x="85" y="64"/>
                </a:cubicBezTo>
                <a:cubicBezTo>
                  <a:pt x="85" y="65"/>
                  <a:pt x="84" y="67"/>
                  <a:pt x="83" y="68"/>
                </a:cubicBezTo>
                <a:cubicBezTo>
                  <a:pt x="82" y="68"/>
                  <a:pt x="81" y="67"/>
                  <a:pt x="80" y="67"/>
                </a:cubicBezTo>
                <a:cubicBezTo>
                  <a:pt x="77" y="74"/>
                  <a:pt x="72" y="79"/>
                  <a:pt x="65" y="84"/>
                </a:cubicBezTo>
                <a:cubicBezTo>
                  <a:pt x="59" y="88"/>
                  <a:pt x="51" y="90"/>
                  <a:pt x="44" y="93"/>
                </a:cubicBezTo>
                <a:cubicBezTo>
                  <a:pt x="43" y="94"/>
                  <a:pt x="43" y="94"/>
                  <a:pt x="43" y="94"/>
                </a:cubicBezTo>
                <a:cubicBezTo>
                  <a:pt x="41" y="93"/>
                  <a:pt x="41" y="93"/>
                  <a:pt x="41" y="93"/>
                </a:cubicBezTo>
                <a:cubicBezTo>
                  <a:pt x="34" y="90"/>
                  <a:pt x="27" y="88"/>
                  <a:pt x="20" y="84"/>
                </a:cubicBezTo>
                <a:cubicBezTo>
                  <a:pt x="14" y="79"/>
                  <a:pt x="9" y="74"/>
                  <a:pt x="6" y="67"/>
                </a:cubicBezTo>
                <a:cubicBezTo>
                  <a:pt x="5" y="67"/>
                  <a:pt x="4" y="68"/>
                  <a:pt x="3" y="68"/>
                </a:cubicBezTo>
                <a:cubicBezTo>
                  <a:pt x="1" y="67"/>
                  <a:pt x="1" y="65"/>
                  <a:pt x="1" y="64"/>
                </a:cubicBezTo>
                <a:cubicBezTo>
                  <a:pt x="0" y="62"/>
                  <a:pt x="0" y="60"/>
                  <a:pt x="0" y="58"/>
                </a:cubicBezTo>
                <a:cubicBezTo>
                  <a:pt x="0" y="55"/>
                  <a:pt x="0" y="52"/>
                  <a:pt x="0" y="49"/>
                </a:cubicBezTo>
                <a:cubicBezTo>
                  <a:pt x="3" y="48"/>
                  <a:pt x="3" y="48"/>
                  <a:pt x="3" y="48"/>
                </a:cubicBezTo>
                <a:cubicBezTo>
                  <a:pt x="4" y="49"/>
                  <a:pt x="5" y="49"/>
                  <a:pt x="6" y="50"/>
                </a:cubicBezTo>
                <a:cubicBezTo>
                  <a:pt x="7" y="51"/>
                  <a:pt x="8" y="52"/>
                  <a:pt x="9" y="53"/>
                </a:cubicBezTo>
                <a:cubicBezTo>
                  <a:pt x="11" y="54"/>
                  <a:pt x="12" y="56"/>
                  <a:pt x="14" y="57"/>
                </a:cubicBezTo>
                <a:cubicBezTo>
                  <a:pt x="15" y="58"/>
                  <a:pt x="16" y="60"/>
                  <a:pt x="16" y="62"/>
                </a:cubicBezTo>
                <a:cubicBezTo>
                  <a:pt x="15" y="63"/>
                  <a:pt x="14" y="63"/>
                  <a:pt x="12" y="63"/>
                </a:cubicBezTo>
                <a:cubicBezTo>
                  <a:pt x="17" y="71"/>
                  <a:pt x="28" y="76"/>
                  <a:pt x="37" y="78"/>
                </a:cubicBezTo>
                <a:cubicBezTo>
                  <a:pt x="37" y="36"/>
                  <a:pt x="37" y="36"/>
                  <a:pt x="37" y="36"/>
                </a:cubicBezTo>
                <a:cubicBezTo>
                  <a:pt x="27" y="36"/>
                  <a:pt x="27" y="36"/>
                  <a:pt x="27" y="36"/>
                </a:cubicBezTo>
                <a:cubicBezTo>
                  <a:pt x="26" y="37"/>
                  <a:pt x="25" y="38"/>
                  <a:pt x="23" y="38"/>
                </a:cubicBezTo>
                <a:cubicBezTo>
                  <a:pt x="20" y="38"/>
                  <a:pt x="17" y="35"/>
                  <a:pt x="17" y="32"/>
                </a:cubicBezTo>
                <a:cubicBezTo>
                  <a:pt x="17" y="28"/>
                  <a:pt x="20" y="26"/>
                  <a:pt x="23" y="26"/>
                </a:cubicBezTo>
                <a:cubicBezTo>
                  <a:pt x="25" y="26"/>
                  <a:pt x="27" y="27"/>
                  <a:pt x="28" y="28"/>
                </a:cubicBezTo>
                <a:cubicBezTo>
                  <a:pt x="37" y="28"/>
                  <a:pt x="37" y="28"/>
                  <a:pt x="37" y="28"/>
                </a:cubicBezTo>
                <a:cubicBezTo>
                  <a:pt x="37" y="23"/>
                  <a:pt x="37" y="23"/>
                  <a:pt x="37" y="23"/>
                </a:cubicBezTo>
                <a:cubicBezTo>
                  <a:pt x="33" y="21"/>
                  <a:pt x="30" y="17"/>
                  <a:pt x="30" y="12"/>
                </a:cubicBezTo>
                <a:cubicBezTo>
                  <a:pt x="30" y="5"/>
                  <a:pt x="36" y="0"/>
                  <a:pt x="42" y="0"/>
                </a:cubicBezTo>
                <a:cubicBezTo>
                  <a:pt x="49" y="0"/>
                  <a:pt x="55" y="5"/>
                  <a:pt x="55" y="12"/>
                </a:cubicBezTo>
                <a:cubicBezTo>
                  <a:pt x="55" y="17"/>
                  <a:pt x="52" y="21"/>
                  <a:pt x="48" y="23"/>
                </a:cubicBezTo>
                <a:cubicBezTo>
                  <a:pt x="48" y="28"/>
                  <a:pt x="48" y="28"/>
                  <a:pt x="48" y="28"/>
                </a:cubicBezTo>
                <a:cubicBezTo>
                  <a:pt x="57" y="28"/>
                  <a:pt x="57" y="28"/>
                  <a:pt x="57" y="28"/>
                </a:cubicBezTo>
                <a:cubicBezTo>
                  <a:pt x="58" y="27"/>
                  <a:pt x="60" y="26"/>
                  <a:pt x="62" y="26"/>
                </a:cubicBezTo>
                <a:cubicBezTo>
                  <a:pt x="66" y="26"/>
                  <a:pt x="68" y="28"/>
                  <a:pt x="68" y="32"/>
                </a:cubicBezTo>
                <a:cubicBezTo>
                  <a:pt x="68" y="35"/>
                  <a:pt x="66" y="38"/>
                  <a:pt x="62" y="38"/>
                </a:cubicBezTo>
                <a:cubicBezTo>
                  <a:pt x="60" y="38"/>
                  <a:pt x="59" y="37"/>
                  <a:pt x="58" y="36"/>
                </a:cubicBezTo>
                <a:cubicBezTo>
                  <a:pt x="48" y="36"/>
                  <a:pt x="48" y="36"/>
                  <a:pt x="48" y="36"/>
                </a:cubicBezTo>
                <a:cubicBezTo>
                  <a:pt x="48" y="78"/>
                  <a:pt x="48" y="78"/>
                  <a:pt x="48" y="78"/>
                </a:cubicBezTo>
                <a:cubicBezTo>
                  <a:pt x="57" y="76"/>
                  <a:pt x="69" y="72"/>
                  <a:pt x="74" y="63"/>
                </a:cubicBezTo>
                <a:close/>
                <a:moveTo>
                  <a:pt x="42" y="7"/>
                </a:moveTo>
                <a:cubicBezTo>
                  <a:pt x="40" y="7"/>
                  <a:pt x="38" y="9"/>
                  <a:pt x="38" y="12"/>
                </a:cubicBezTo>
                <a:cubicBezTo>
                  <a:pt x="38" y="15"/>
                  <a:pt x="40" y="17"/>
                  <a:pt x="42" y="17"/>
                </a:cubicBezTo>
                <a:cubicBezTo>
                  <a:pt x="45" y="17"/>
                  <a:pt x="47" y="15"/>
                  <a:pt x="47" y="12"/>
                </a:cubicBezTo>
                <a:cubicBezTo>
                  <a:pt x="47" y="9"/>
                  <a:pt x="45" y="7"/>
                  <a:pt x="42"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
        <p:nvSpPr>
          <p:cNvPr id="19475" name="Freeform 202"/>
          <p:cNvSpPr>
            <a:spLocks noEditPoints="1"/>
          </p:cNvSpPr>
          <p:nvPr/>
        </p:nvSpPr>
        <p:spPr bwMode="auto">
          <a:xfrm>
            <a:off x="673100" y="5511800"/>
            <a:ext cx="331788" cy="319088"/>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2"/>
          <p:cNvPicPr>
            <a:picLocks noChangeAspect="1" noChangeArrowheads="1"/>
          </p:cNvPicPr>
          <p:nvPr/>
        </p:nvPicPr>
        <p:blipFill>
          <a:blip r:embed="rId2">
            <a:extLst>
              <a:ext uri="{28A0092B-C50C-407E-A947-70E740481C1C}">
                <a14:useLocalDpi xmlns:a14="http://schemas.microsoft.com/office/drawing/2010/main" val="0"/>
              </a:ext>
            </a:extLst>
          </a:blip>
          <a:srcRect l="238" t="34074" r="-238" b="33122"/>
          <a:stretch>
            <a:fillRect/>
          </a:stretch>
        </p:blipFill>
        <p:spPr bwMode="auto">
          <a:xfrm>
            <a:off x="-3175" y="0"/>
            <a:ext cx="12274550"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44"/>
          <p:cNvSpPr>
            <a:spLocks noChangeArrowheads="1"/>
          </p:cNvSpPr>
          <p:nvPr/>
        </p:nvSpPr>
        <p:spPr bwMode="auto">
          <a:xfrm>
            <a:off x="1588" y="2474913"/>
            <a:ext cx="12192000" cy="134937"/>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20484" name="Straight Connector 36"/>
          <p:cNvCxnSpPr>
            <a:cxnSpLocks noChangeShapeType="1"/>
          </p:cNvCxnSpPr>
          <p:nvPr/>
        </p:nvCxnSpPr>
        <p:spPr bwMode="auto">
          <a:xfrm>
            <a:off x="4449763"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cxnSp>
        <p:nvCxnSpPr>
          <p:cNvPr id="20485" name="Straight Connector 42"/>
          <p:cNvCxnSpPr>
            <a:cxnSpLocks noChangeShapeType="1"/>
          </p:cNvCxnSpPr>
          <p:nvPr/>
        </p:nvCxnSpPr>
        <p:spPr bwMode="auto">
          <a:xfrm>
            <a:off x="7645400"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sp>
        <p:nvSpPr>
          <p:cNvPr id="20486" name="Oval 6"/>
          <p:cNvSpPr>
            <a:spLocks noChangeArrowheads="1"/>
          </p:cNvSpPr>
          <p:nvPr/>
        </p:nvSpPr>
        <p:spPr bwMode="auto">
          <a:xfrm>
            <a:off x="2235200" y="2982913"/>
            <a:ext cx="1357313" cy="1355725"/>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7" name="Oval 23"/>
          <p:cNvSpPr>
            <a:spLocks noChangeArrowheads="1"/>
          </p:cNvSpPr>
          <p:nvPr/>
        </p:nvSpPr>
        <p:spPr bwMode="auto">
          <a:xfrm>
            <a:off x="5403850" y="2981325"/>
            <a:ext cx="1355725" cy="1358900"/>
          </a:xfrm>
          <a:prstGeom prst="ellipse">
            <a:avLst/>
          </a:pr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lIns="76200" tIns="609442" rIns="76201" bIns="609441"/>
          <a:lstStyle>
            <a:lvl1pPr defTabSz="533400">
              <a:defRPr>
                <a:solidFill>
                  <a:schemeClr val="tx1"/>
                </a:solidFill>
                <a:latin typeface="Calibri" panose="020F0502020204030204" pitchFamily="34" charset="0"/>
                <a:ea typeface="宋体" panose="02010600030101010101" pitchFamily="2" charset="-122"/>
              </a:defRPr>
            </a:lvl1pPr>
            <a:lvl2pPr marL="742950" indent="-285750" defTabSz="533400">
              <a:defRPr>
                <a:solidFill>
                  <a:schemeClr val="tx1"/>
                </a:solidFill>
                <a:latin typeface="Calibri" panose="020F0502020204030204" pitchFamily="34" charset="0"/>
                <a:ea typeface="宋体" panose="02010600030101010101" pitchFamily="2" charset="-122"/>
              </a:defRPr>
            </a:lvl2pPr>
            <a:lvl3pPr marL="1143000" indent="-228600" defTabSz="533400">
              <a:defRPr>
                <a:solidFill>
                  <a:schemeClr val="tx1"/>
                </a:solidFill>
                <a:latin typeface="Calibri" panose="020F0502020204030204" pitchFamily="34" charset="0"/>
                <a:ea typeface="宋体" panose="02010600030101010101" pitchFamily="2" charset="-122"/>
              </a:defRPr>
            </a:lvl3pPr>
            <a:lvl4pPr marL="1600200" indent="-228600" defTabSz="533400">
              <a:defRPr>
                <a:solidFill>
                  <a:schemeClr val="tx1"/>
                </a:solidFill>
                <a:latin typeface="Calibri" panose="020F0502020204030204" pitchFamily="34" charset="0"/>
                <a:ea typeface="宋体" panose="02010600030101010101" pitchFamily="2" charset="-122"/>
              </a:defRPr>
            </a:lvl4pPr>
            <a:lvl5pPr marL="2057400" indent="-228600" defTabSz="533400">
              <a:defRPr>
                <a:solidFill>
                  <a:schemeClr val="tx1"/>
                </a:solidFill>
                <a:latin typeface="Calibri" panose="020F0502020204030204" pitchFamily="34" charset="0"/>
                <a:ea typeface="宋体" panose="02010600030101010101" pitchFamily="2" charset="-122"/>
              </a:defRPr>
            </a:lvl5pPr>
            <a:lvl6pPr marL="25146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Aft>
                <a:spcPct val="35000"/>
              </a:spcAft>
            </a:pPr>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8" name="Oval 39"/>
          <p:cNvSpPr>
            <a:spLocks noChangeArrowheads="1"/>
          </p:cNvSpPr>
          <p:nvPr/>
        </p:nvSpPr>
        <p:spPr bwMode="auto">
          <a:xfrm>
            <a:off x="8602663" y="2981325"/>
            <a:ext cx="1355725" cy="1358900"/>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489"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788" y="3444875"/>
            <a:ext cx="3778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3838" y="3492500"/>
            <a:ext cx="3587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组合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3444875"/>
            <a:ext cx="427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矩形 17"/>
          <p:cNvSpPr>
            <a:spLocks noChangeArrowheads="1"/>
          </p:cNvSpPr>
          <p:nvPr/>
        </p:nvSpPr>
        <p:spPr bwMode="auto">
          <a:xfrm>
            <a:off x="1943100"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3" name="TextBox 13"/>
          <p:cNvSpPr txBox="1">
            <a:spLocks noChangeArrowheads="1"/>
          </p:cNvSpPr>
          <p:nvPr/>
        </p:nvSpPr>
        <p:spPr bwMode="auto">
          <a:xfrm>
            <a:off x="2333625" y="4608513"/>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4" name="矩形 19"/>
          <p:cNvSpPr>
            <a:spLocks noChangeArrowheads="1"/>
          </p:cNvSpPr>
          <p:nvPr/>
        </p:nvSpPr>
        <p:spPr bwMode="auto">
          <a:xfrm>
            <a:off x="5006975"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5" name="TextBox 13"/>
          <p:cNvSpPr txBox="1">
            <a:spLocks noChangeArrowheads="1"/>
          </p:cNvSpPr>
          <p:nvPr/>
        </p:nvSpPr>
        <p:spPr bwMode="auto">
          <a:xfrm>
            <a:off x="5399088" y="4608513"/>
            <a:ext cx="12938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6" name="矩形 21"/>
          <p:cNvSpPr>
            <a:spLocks noChangeArrowheads="1"/>
          </p:cNvSpPr>
          <p:nvPr/>
        </p:nvSpPr>
        <p:spPr bwMode="auto">
          <a:xfrm>
            <a:off x="8205788" y="4991100"/>
            <a:ext cx="207803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7" name="TextBox 13"/>
          <p:cNvSpPr txBox="1">
            <a:spLocks noChangeArrowheads="1"/>
          </p:cNvSpPr>
          <p:nvPr/>
        </p:nvSpPr>
        <p:spPr bwMode="auto">
          <a:xfrm>
            <a:off x="8597900" y="4608513"/>
            <a:ext cx="12938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8" name="矩形 43"/>
          <p:cNvSpPr>
            <a:spLocks noChangeArrowheads="1"/>
          </p:cNvSpPr>
          <p:nvPr/>
        </p:nvSpPr>
        <p:spPr bwMode="auto">
          <a:xfrm>
            <a:off x="0" y="2249488"/>
            <a:ext cx="12192000" cy="188912"/>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753</TotalTime>
  <Pages>0</Pages>
  <Words>1143</Words>
  <Characters>0</Characters>
  <Application>Microsoft Macintosh PowerPoint</Application>
  <DocSecurity>0</DocSecurity>
  <PresentationFormat>Widescreen</PresentationFormat>
  <Lines>0</Lines>
  <Paragraphs>165</Paragraphs>
  <Slides>28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FontAwesome</vt:lpstr>
      <vt:lpstr>微软雅黑</vt:lpstr>
      <vt:lpstr>Open Sans Light</vt:lpstr>
      <vt:lpstr>Roboto</vt:lpstr>
      <vt:lpstr>宋体</vt:lpstr>
      <vt:lpstr>张海山锐谐体</vt:lpstr>
      <vt:lpstr>Arial</vt:lpstr>
      <vt:lpstr>Calibri</vt:lpstr>
      <vt:lpstr>Calibri Light</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Workspace</vt:lpstr>
    </vt:vector>
  </TitlesOfParts>
  <Manager/>
  <Company/>
  <LinksUpToDate>false</LinksUpToDate>
  <CharactersWithSpaces>0</CharactersWithSpaces>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Ruochen Geng</cp:lastModifiedBy>
  <cp:revision>45</cp:revision>
  <dcterms:created xsi:type="dcterms:W3CDTF">2015-08-02T03:06:50Z</dcterms:created>
  <dcterms:modified xsi:type="dcterms:W3CDTF">2018-11-14T03:10:04Z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